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573" r:id="rId2"/>
    <p:sldId id="822" r:id="rId3"/>
    <p:sldId id="815" r:id="rId4"/>
    <p:sldId id="816" r:id="rId5"/>
    <p:sldId id="828" r:id="rId6"/>
    <p:sldId id="802" r:id="rId7"/>
    <p:sldId id="844" r:id="rId8"/>
    <p:sldId id="801" r:id="rId9"/>
    <p:sldId id="830" r:id="rId10"/>
    <p:sldId id="845" r:id="rId11"/>
    <p:sldId id="831" r:id="rId12"/>
    <p:sldId id="846" r:id="rId13"/>
    <p:sldId id="832" r:id="rId14"/>
    <p:sldId id="808" r:id="rId15"/>
    <p:sldId id="833" r:id="rId16"/>
    <p:sldId id="818" r:id="rId17"/>
    <p:sldId id="677" r:id="rId18"/>
    <p:sldId id="719" r:id="rId19"/>
    <p:sldId id="819" r:id="rId20"/>
    <p:sldId id="842" r:id="rId21"/>
    <p:sldId id="807" r:id="rId22"/>
    <p:sldId id="800" r:id="rId23"/>
    <p:sldId id="847" r:id="rId24"/>
    <p:sldId id="843" r:id="rId25"/>
    <p:sldId id="820" r:id="rId26"/>
    <p:sldId id="829" r:id="rId27"/>
    <p:sldId id="785" r:id="rId28"/>
    <p:sldId id="835" r:id="rId29"/>
    <p:sldId id="838" r:id="rId30"/>
    <p:sldId id="839" r:id="rId31"/>
    <p:sldId id="678" r:id="rId32"/>
    <p:sldId id="734" r:id="rId33"/>
    <p:sldId id="798" r:id="rId34"/>
    <p:sldId id="799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9F6"/>
    <a:srgbClr val="616161"/>
    <a:srgbClr val="FDB46B"/>
    <a:srgbClr val="EFF6FC"/>
    <a:srgbClr val="F5F9FE"/>
    <a:srgbClr val="E3EEF8"/>
    <a:srgbClr val="F7FBFF"/>
    <a:srgbClr val="F4F9FE"/>
    <a:srgbClr val="E7F0F9"/>
    <a:srgbClr val="BC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1" autoAdjust="0"/>
    <p:restoredTop sz="82888" autoAdjust="0"/>
  </p:normalViewPr>
  <p:slideViewPr>
    <p:cSldViewPr snapToGrid="0">
      <p:cViewPr>
        <p:scale>
          <a:sx n="75" d="100"/>
          <a:sy n="75" d="100"/>
        </p:scale>
        <p:origin x="1080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0A8D-7F21-E524-C396-B6615B36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4BFE87-D5E0-23AA-D7E5-26C36D1EE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A4B831-F10A-E39C-4C36-51B9E35FD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: 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AB1E1-367D-3D47-7ED2-0EA98DABC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8C13-B860-6137-A813-50A21E0B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392710-AF6C-6FB1-B3C3-D5BFB6EC2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7A291F-C5C1-6C0F-5124-C2AF78F49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C682A7-E3E2-ED65-DF99-A89AF3D68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74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E18B-4B69-3C7E-EB0E-37867BA8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8C8BF7-16B9-6FF7-7524-F3E1F6AB6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94A6B-09DA-C58F-D905-EEBA5FA8F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85FECA-428B-B4C0-C4AC-DC5AAEAE9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0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29F6-45E7-6A5B-01D3-284EF84E3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9E0064-2968-2935-664F-DC7019D25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381C0-1CCA-0761-4E3B-85CE3E8A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88A310-4C07-834C-5C8F-9B1D690F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1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STT </a:t>
            </a:r>
            <a:r>
              <a:rPr lang="en-US" dirty="0" err="1"/>
              <a:t>sono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features </a:t>
            </a:r>
            <a:r>
              <a:rPr lang="en-US" dirty="0" err="1"/>
              <a:t>siano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attivadeterminata</a:t>
            </a:r>
            <a:r>
              <a:rPr lang="en-US" dirty="0"/>
              <a:t> </a:t>
            </a:r>
            <a:r>
              <a:rPr lang="en-US" dirty="0" err="1"/>
              <a:t>presuppone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utilizzino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2C4-4585-23B6-11B7-8CC8E471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933EB0-0A19-49EE-A94B-8558FEAA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7F84DB-34EB-37DA-FBA6-F2AB6228D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Riguardo</a:t>
            </a:r>
            <a:r>
              <a:rPr lang="en-US" dirty="0"/>
              <a:t> alle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letteratura</a:t>
            </a:r>
            <a:r>
              <a:rPr lang="en-US" dirty="0"/>
              <a:t>, in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studio </a:t>
            </a:r>
            <a:r>
              <a:rPr lang="en-US" dirty="0" err="1"/>
              <a:t>similare</a:t>
            </a:r>
            <a:r>
              <a:rPr lang="en-US" dirty="0"/>
              <a:t> e </a:t>
            </a:r>
            <a:r>
              <a:rPr lang="en-US" dirty="0" err="1"/>
              <a:t>precedente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dottoressa</a:t>
            </a:r>
            <a:r>
              <a:rPr lang="en-US" dirty="0"/>
              <a:t> </a:t>
            </a:r>
            <a:r>
              <a:rPr lang="en-US" dirty="0" err="1"/>
              <a:t>Baldazzi</a:t>
            </a:r>
            <a:r>
              <a:rPr lang="en-US" dirty="0"/>
              <a:t> e </a:t>
            </a:r>
            <a:r>
              <a:rPr lang="en-US" dirty="0" err="1"/>
              <a:t>colleghi</a:t>
            </a:r>
            <a:r>
              <a:rPr lang="en-US" dirty="0"/>
              <a:t> due </a:t>
            </a:r>
            <a:r>
              <a:rPr lang="en-US" dirty="0" err="1"/>
              <a:t>ulteriori</a:t>
            </a:r>
            <a:r>
              <a:rPr lang="en-US" dirty="0"/>
              <a:t>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, la peak-to-peak amplitude a la fragmentation.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5DC4E-AAA4-FC07-7CEB-1374843E6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3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Poiché</a:t>
            </a:r>
            <a:r>
              <a:rPr lang="en-US" dirty="0"/>
              <a:t>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trattano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, la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metologia</a:t>
            </a:r>
            <a:r>
              <a:rPr lang="en-US" dirty="0"/>
              <a:t> knowledge based, </a:t>
            </a:r>
            <a:r>
              <a:rPr lang="en-US" dirty="0" err="1"/>
              <a:t>replicando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primo </a:t>
            </a:r>
            <a:r>
              <a:rPr lang="en-US" dirty="0" err="1"/>
              <a:t>approccio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seguiti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machine learning con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Mediante la </a:t>
            </a:r>
            <a:r>
              <a:rPr lang="en-US" dirty="0" err="1"/>
              <a:t>metodologia</a:t>
            </a:r>
            <a:r>
              <a:rPr lang="en-US" dirty="0"/>
              <a:t> Knowledge based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replicare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metodi</a:t>
            </a:r>
            <a:r>
              <a:rPr lang="en-US" dirty="0"/>
              <a:t> di machine learning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Una multinomial logistic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Una support vector machine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Il training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LOPOCV </a:t>
            </a:r>
            <a:r>
              <a:rPr lang="en-US" dirty="0" err="1"/>
              <a:t>d’apprima</a:t>
            </a:r>
            <a:r>
              <a:rPr lang="en-US" dirty="0"/>
              <a:t> </a:t>
            </a:r>
            <a:r>
              <a:rPr lang="en-US" dirty="0" err="1"/>
              <a:t>sull’intero</a:t>
            </a:r>
            <a:r>
              <a:rPr lang="en-US" dirty="0"/>
              <a:t> set di features. Poi, dopo </a:t>
            </a:r>
            <a:r>
              <a:rPr lang="en-US" dirty="0" err="1"/>
              <a:t>averne</a:t>
            </a:r>
            <a:r>
              <a:rPr lang="en-US" dirty="0"/>
              <a:t> </a:t>
            </a:r>
            <a:r>
              <a:rPr lang="en-US" dirty="0" err="1"/>
              <a:t>valutato</a:t>
            </a:r>
            <a:r>
              <a:rPr lang="en-US" dirty="0"/>
              <a:t> </a:t>
            </a:r>
            <a:r>
              <a:rPr lang="en-US" dirty="0" err="1"/>
              <a:t>l’importanza</a:t>
            </a:r>
            <a:r>
              <a:rPr lang="en-US" dirty="0"/>
              <a:t>, è </a:t>
            </a:r>
            <a:r>
              <a:rPr lang="en-US" dirty="0" err="1"/>
              <a:t>ripetuto</a:t>
            </a:r>
            <a:r>
              <a:rPr lang="en-US" dirty="0"/>
              <a:t> il training </a:t>
            </a:r>
            <a:r>
              <a:rPr lang="en-US" dirty="0" err="1"/>
              <a:t>sul</a:t>
            </a:r>
            <a:r>
              <a:rPr lang="en-US" dirty="0"/>
              <a:t> dataset ridotto in </a:t>
            </a:r>
            <a:r>
              <a:rPr lang="en-US" dirty="0" err="1"/>
              <a:t>dimensionalità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il training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usata</a:t>
            </a:r>
            <a:r>
              <a:rPr lang="en-US" dirty="0"/>
              <a:t> la </a:t>
            </a:r>
            <a:r>
              <a:rPr lang="en-US" dirty="0" err="1"/>
              <a:t>Lopocv</a:t>
            </a:r>
            <a:r>
              <a:rPr lang="en-US" dirty="0"/>
              <a:t>, la quale </a:t>
            </a:r>
            <a:r>
              <a:rPr lang="en-US" dirty="0" err="1"/>
              <a:t>prevede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…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, al </a:t>
            </a:r>
            <a:r>
              <a:rPr lang="en-US" dirty="0" err="1"/>
              <a:t>momento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 </a:t>
            </a:r>
            <a:r>
              <a:rPr lang="en-US" dirty="0" err="1"/>
              <a:t>manuale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TAP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</a:t>
            </a:r>
            <a:r>
              <a:rPr lang="en-US" dirty="0" err="1"/>
              <a:t>motivi</a:t>
            </a:r>
            <a:r>
              <a:rPr lang="en-US" dirty="0"/>
              <a:t> di tempo,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focalizzarà</a:t>
            </a:r>
            <a:r>
              <a:rPr lang="en-US" dirty="0"/>
              <a:t> sui </a:t>
            </a:r>
            <a:r>
              <a:rPr lang="en-US" dirty="0" err="1"/>
              <a:t>risultati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SVM, la quale ha </a:t>
            </a:r>
            <a:r>
              <a:rPr lang="en-US" dirty="0" err="1"/>
              <a:t>mostrato</a:t>
            </a:r>
            <a:r>
              <a:rPr lang="en-US" dirty="0"/>
              <a:t> le performance </a:t>
            </a:r>
            <a:r>
              <a:rPr lang="en-US" dirty="0" err="1"/>
              <a:t>migliori</a:t>
            </a:r>
            <a:r>
              <a:rPr lang="en-US" dirty="0"/>
              <a:t>. Per </a:t>
            </a:r>
            <a:r>
              <a:rPr lang="en-US" dirty="0" err="1"/>
              <a:t>essa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un kernel </a:t>
            </a:r>
            <a:r>
              <a:rPr lang="en-US" dirty="0" err="1"/>
              <a:t>gaussiano</a:t>
            </a:r>
            <a:r>
              <a:rPr lang="en-US" dirty="0"/>
              <a:t> e il tuning del </a:t>
            </a:r>
            <a:r>
              <a:rPr lang="en-US" dirty="0" err="1"/>
              <a:t>parametro</a:t>
            </a:r>
            <a:r>
              <a:rPr lang="en-US" dirty="0"/>
              <a:t> di </a:t>
            </a:r>
            <a:r>
              <a:rPr lang="en-US" dirty="0" err="1"/>
              <a:t>regolarizzazione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validazione</a:t>
            </a:r>
            <a:r>
              <a:rPr lang="en-US" dirty="0"/>
              <a:t>. </a:t>
            </a:r>
            <a:r>
              <a:rPr lang="en-US" dirty="0" err="1"/>
              <a:t>Infine</a:t>
            </a:r>
            <a:r>
              <a:rPr lang="en-US" dirty="0"/>
              <a:t>, le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con CM e </a:t>
            </a:r>
            <a:r>
              <a:rPr lang="en-US" dirty="0" err="1"/>
              <a:t>metriche</a:t>
            </a:r>
            <a:r>
              <a:rPr lang="en-US" dirty="0"/>
              <a:t> standard.</a:t>
            </a:r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CM, 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 </a:t>
            </a:r>
            <a:r>
              <a:rPr lang="en-US" dirty="0" err="1"/>
              <a:t>trovano</a:t>
            </a:r>
            <a:r>
              <a:rPr lang="en-US" dirty="0"/>
              <a:t> </a:t>
            </a:r>
            <a:r>
              <a:rPr lang="en-US" dirty="0" err="1"/>
              <a:t>posto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diagonal </a:t>
            </a:r>
            <a:r>
              <a:rPr lang="en-US" dirty="0" err="1"/>
              <a:t>principale</a:t>
            </a:r>
            <a:r>
              <a:rPr lang="en-US" dirty="0"/>
              <a:t>. </a:t>
            </a:r>
            <a:r>
              <a:rPr lang="en-US" dirty="0" err="1"/>
              <a:t>Riteniamo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interessanti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 </a:t>
            </a:r>
            <a:r>
              <a:rPr lang="en-US" dirty="0" err="1"/>
              <a:t>evidenziati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giallo,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appartenenti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appartengono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, 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indiferenti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gravoso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efficaci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Infine</a:t>
            </a:r>
            <a:r>
              <a:rPr lang="en-US" dirty="0"/>
              <a:t>, in rosso, lo scenario </a:t>
            </a:r>
            <a:r>
              <a:rPr lang="en-US" dirty="0" err="1"/>
              <a:t>peggiore</a:t>
            </a:r>
            <a:r>
              <a:rPr lang="en-US" dirty="0"/>
              <a:t>: </a:t>
            </a:r>
            <a:r>
              <a:rPr lang="en-US" dirty="0" err="1"/>
              <a:t>quello</a:t>
            </a:r>
            <a:r>
              <a:rPr lang="en-US" dirty="0"/>
              <a:t> d </a:t>
            </a:r>
            <a:r>
              <a:rPr lang="en-US" dirty="0" err="1"/>
              <a:t>classificare</a:t>
            </a:r>
            <a:r>
              <a:rPr lang="en-US" dirty="0"/>
              <a:t> come efficacy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pericolose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alle </a:t>
            </a:r>
            <a:r>
              <a:rPr lang="en-US" dirty="0" err="1"/>
              <a:t>metriche</a:t>
            </a:r>
            <a:r>
              <a:rPr lang="en-US" dirty="0"/>
              <a:t> standard,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precision e recall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La precision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di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predette</a:t>
            </a:r>
            <a:r>
              <a:rPr lang="en-US" dirty="0"/>
              <a:t> come positive per la data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Il recall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positive.</a:t>
            </a:r>
          </a:p>
          <a:p>
            <a:endParaRPr lang="en-US" dirty="0"/>
          </a:p>
          <a:p>
            <a:r>
              <a:rPr lang="en-US" dirty="0"/>
              <a:t>L’f1 score è la media armonica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metriche</a:t>
            </a:r>
            <a:r>
              <a:rPr lang="en-US" dirty="0"/>
              <a:t> precedent ed </a:t>
            </a:r>
            <a:r>
              <a:rPr lang="en-US" dirty="0" err="1"/>
              <a:t>infine</a:t>
            </a:r>
            <a:r>
              <a:rPr lang="en-US" dirty="0"/>
              <a:t> il weighted f1 score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di dataset </a:t>
            </a:r>
            <a:r>
              <a:rPr lang="en-US" dirty="0" err="1"/>
              <a:t>particolamente</a:t>
            </a:r>
            <a:r>
              <a:rPr lang="en-US" dirty="0"/>
              <a:t> </a:t>
            </a:r>
            <a:r>
              <a:rPr lang="en-US" dirty="0" err="1"/>
              <a:t>sbilanciati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</a:t>
            </a:r>
            <a:r>
              <a:rPr lang="en-US" dirty="0" err="1"/>
              <a:t>sappiamo</a:t>
            </a:r>
            <a:r>
              <a:rPr lang="en-US" dirty="0"/>
              <a:t>, il Progetto è </a:t>
            </a:r>
            <a:r>
              <a:rPr lang="en-US" dirty="0" err="1"/>
              <a:t>incentrato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AVNRT, </a:t>
            </a:r>
            <a:r>
              <a:rPr lang="en-US" dirty="0" err="1"/>
              <a:t>che</a:t>
            </a:r>
            <a:r>
              <a:rPr lang="en-US" dirty="0"/>
              <a:t> qui ho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rappresentare</a:t>
            </a:r>
            <a:r>
              <a:rPr lang="en-US" dirty="0"/>
              <a:t> in maniera </a:t>
            </a:r>
            <a:r>
              <a:rPr lang="en-US" dirty="0" err="1"/>
              <a:t>schematica</a:t>
            </a:r>
            <a:r>
              <a:rPr lang="en-US" dirty="0"/>
              <a:t>. 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insegnato</a:t>
            </a:r>
            <a:r>
              <a:rPr lang="en-US" dirty="0"/>
              <a:t>, </a:t>
            </a:r>
            <a:r>
              <a:rPr lang="en-US" dirty="0" err="1"/>
              <a:t>sappiamo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comporta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due vie di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atriale</a:t>
            </a:r>
            <a:r>
              <a:rPr lang="en-US" dirty="0"/>
              <a:t>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7B0D-9F8E-ECCB-4E82-BEA531A3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FBA452-218A-07DC-6B35-1CA398974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4C0AA7-3CEA-37B6-B97F-5B8CD289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7047D8-5DF7-C2C5-2CC1-8DE8077DA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 feature importance per il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detto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Migliore, </a:t>
            </a:r>
            <a:r>
              <a:rPr lang="en-US" dirty="0" err="1"/>
              <a:t>notiamo</a:t>
            </a:r>
            <a:r>
              <a:rPr lang="en-US" dirty="0"/>
              <a:t> come le features </a:t>
            </a:r>
            <a:r>
              <a:rPr lang="en-US" dirty="0" err="1"/>
              <a:t>più</a:t>
            </a:r>
            <a:r>
              <a:rPr lang="en-US" dirty="0"/>
              <a:t> important </a:t>
            </a:r>
            <a:r>
              <a:rPr lang="en-US" dirty="0" err="1"/>
              <a:t>siano</a:t>
            </a:r>
            <a:r>
              <a:rPr lang="en-US" dirty="0"/>
              <a:t> relative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o </a:t>
            </a:r>
            <a:r>
              <a:rPr lang="en-US" dirty="0" err="1"/>
              <a:t>derivanti</a:t>
            </a:r>
            <a:r>
              <a:rPr lang="en-US" dirty="0"/>
              <a:t> </a:t>
            </a:r>
            <a:r>
              <a:rPr lang="en-US" dirty="0" err="1"/>
              <a:t>dall’uso</a:t>
            </a:r>
            <a:r>
              <a:rPr lang="en-US" dirty="0"/>
              <a:t> del template matching.</a:t>
            </a:r>
          </a:p>
          <a:p>
            <a:endParaRPr lang="en-US" dirty="0"/>
          </a:p>
          <a:p>
            <a:r>
              <a:rPr lang="en-US" dirty="0" err="1"/>
              <a:t>Questo</a:t>
            </a:r>
            <a:r>
              <a:rPr lang="en-US" dirty="0"/>
              <a:t> trend è </a:t>
            </a:r>
            <a:r>
              <a:rPr lang="en-US" dirty="0" err="1"/>
              <a:t>confermato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metre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svolto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STFT non è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chiaro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interessante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dove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posizionano</a:t>
            </a:r>
            <a:r>
              <a:rPr lang="en-US" dirty="0"/>
              <a:t> le features </a:t>
            </a:r>
            <a:r>
              <a:rPr lang="en-US" dirty="0" err="1"/>
              <a:t>usate</a:t>
            </a:r>
            <a:r>
              <a:rPr lang="en-US" dirty="0"/>
              <a:t> per la </a:t>
            </a:r>
            <a:r>
              <a:rPr lang="en-US" dirty="0" err="1"/>
              <a:t>definizione</a:t>
            </a:r>
            <a:r>
              <a:rPr lang="en-US" dirty="0"/>
              <a:t> del knowledge based </a:t>
            </a:r>
            <a:r>
              <a:rPr lang="en-US" dirty="0" err="1"/>
              <a:t>classfier</a:t>
            </a:r>
            <a:r>
              <a:rPr lang="en-US" dirty="0"/>
              <a:t>.  TAP</a:t>
            </a:r>
          </a:p>
          <a:p>
            <a:r>
              <a:rPr lang="en-US" dirty="0"/>
              <a:t>Il minor peak ha </a:t>
            </a:r>
            <a:r>
              <a:rPr lang="en-US" dirty="0" err="1"/>
              <a:t>un’importanza</a:t>
            </a:r>
            <a:r>
              <a:rPr lang="en-US" dirty="0"/>
              <a:t> molto </a:t>
            </a:r>
            <a:r>
              <a:rPr lang="en-US" dirty="0" err="1"/>
              <a:t>bassa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è </a:t>
            </a:r>
            <a:r>
              <a:rPr lang="en-US" dirty="0" err="1"/>
              <a:t>effettivamente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almeno</a:t>
            </a:r>
            <a:r>
              <a:rPr lang="en-US" dirty="0"/>
              <a:t> per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rigurda</a:t>
            </a:r>
            <a:r>
              <a:rPr lang="en-US" dirty="0"/>
              <a:t> la SVM.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6D24-1463-AA7F-036E-4B1D1FFF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A71F05-00C4-E821-AC92-14B98BE0A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CD6F82-415C-C255-E804-98B0252C4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BC3AB7-C2C2-7DD9-4A48-5F8F68C8A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4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BEEA-D55D-8677-24AE-691AB28A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AE3C11-8E6B-470C-C7AE-6A48F2F9D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237237-74FB-49D6-9ACB-0407E465D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80E0D-7C75-6A60-BBD4-9B30D795E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21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5951-607E-7AC3-8CBB-D1594461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8AE482-FF78-899C-6569-20349FB35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8202DF-1422-4548-7F18-409282450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6D478-5D68-366C-E761-00DDC5392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0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85E1-28C7-B30E-AF4B-62859128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4A564-6BB3-7DC7-2406-829037B2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35270A-B70F-30FF-58F6-9D1D9B7D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5A12-A8F7-6655-BB6C-EB59E607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0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consisite</a:t>
            </a:r>
            <a:r>
              <a:rPr lang="en-US" dirty="0"/>
              <a:t> in nodi </a:t>
            </a:r>
            <a:r>
              <a:rPr lang="en-US" dirty="0" err="1"/>
              <a:t>decisionali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susseguono</a:t>
            </a:r>
            <a:r>
              <a:rPr lang="en-US" dirty="0"/>
              <a:t> </a:t>
            </a:r>
            <a:r>
              <a:rPr lang="en-US" dirty="0" err="1"/>
              <a:t>fino</a:t>
            </a:r>
            <a:r>
              <a:rPr lang="en-US" dirty="0"/>
              <a:t> ai nodi </a:t>
            </a:r>
            <a:r>
              <a:rPr lang="en-US" dirty="0" err="1"/>
              <a:t>finali</a:t>
            </a:r>
            <a:r>
              <a:rPr lang="en-US" dirty="0"/>
              <a:t> di output, </a:t>
            </a:r>
            <a:r>
              <a:rPr lang="en-US" dirty="0" err="1"/>
              <a:t>detti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foglie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rappresentano</a:t>
            </a:r>
            <a:r>
              <a:rPr lang="en-US" dirty="0"/>
              <a:t> la </a:t>
            </a:r>
            <a:r>
              <a:rPr lang="en-US" dirty="0" err="1"/>
              <a:t>predizione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Dovendo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regole</a:t>
            </a:r>
            <a:r>
              <a:rPr lang="en-US" dirty="0"/>
              <a:t> di </a:t>
            </a:r>
            <a:r>
              <a:rPr lang="en-US" dirty="0" err="1"/>
              <a:t>splittaggio</a:t>
            </a:r>
            <a:r>
              <a:rPr lang="en-US" dirty="0"/>
              <a:t>, il </a:t>
            </a:r>
            <a:r>
              <a:rPr lang="en-US" dirty="0" err="1"/>
              <a:t>criterio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massimizzare</a:t>
            </a:r>
            <a:r>
              <a:rPr lang="en-US" dirty="0"/>
              <a:t> la </a:t>
            </a:r>
            <a:r>
              <a:rPr lang="en-US" dirty="0" err="1"/>
              <a:t>differenza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finali</a:t>
            </a:r>
            <a:r>
              <a:rPr lang="en-US" dirty="0"/>
              <a:t>. Per </a:t>
            </a:r>
            <a:r>
              <a:rPr lang="en-US" dirty="0" err="1"/>
              <a:t>farlo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definiscono</a:t>
            </a:r>
            <a:r>
              <a:rPr lang="en-US" dirty="0"/>
              <a:t> </a:t>
            </a:r>
            <a:r>
              <a:rPr lang="en-US" dirty="0" err="1"/>
              <a:t>misue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nodi </a:t>
            </a:r>
            <a:r>
              <a:rPr lang="en-US" dirty="0" err="1"/>
              <a:t>sucessivi</a:t>
            </a:r>
            <a:r>
              <a:rPr lang="en-US" dirty="0"/>
              <a:t>. Nel nostro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misura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 </a:t>
            </a:r>
            <a:r>
              <a:rPr lang="en-US" dirty="0" err="1"/>
              <a:t>scelta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la cross entropy</a:t>
            </a:r>
          </a:p>
          <a:p>
            <a:endParaRPr lang="en-US" dirty="0"/>
          </a:p>
          <a:p>
            <a:r>
              <a:rPr lang="en-US" dirty="0"/>
              <a:t>Pro e </a:t>
            </a:r>
            <a:r>
              <a:rPr lang="en-US" dirty="0" err="1"/>
              <a:t>contro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4214F-3011-00CF-44ED-CE85388C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22A074-47D4-0A88-ED9D-A7FE63C22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342657-996D-FAAE-9691-8691AE722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MLR è un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lineare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affrontare</a:t>
            </a:r>
            <a:r>
              <a:rPr lang="en-US" dirty="0"/>
              <a:t> task di </a:t>
            </a:r>
            <a:r>
              <a:rPr lang="en-US" dirty="0" err="1"/>
              <a:t>multiclassificazione</a:t>
            </a:r>
            <a:r>
              <a:rPr lang="en-US" dirty="0"/>
              <a:t>. Essa </a:t>
            </a:r>
            <a:r>
              <a:rPr lang="en-US" dirty="0" err="1"/>
              <a:t>predice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la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</a:t>
            </a:r>
            <a:r>
              <a:rPr lang="en-US" dirty="0" err="1"/>
              <a:t>sigmoide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 e </a:t>
            </a:r>
            <a:r>
              <a:rPr lang="en-US" dirty="0" err="1"/>
              <a:t>contro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14A8F9-0646-E61D-CAC8-89AD53746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7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riportato</a:t>
            </a:r>
            <a:r>
              <a:rPr lang="en-US" dirty="0"/>
              <a:t>, è </a:t>
            </a:r>
            <a:r>
              <a:rPr lang="en-US" dirty="0" err="1"/>
              <a:t>noto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è 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per </a:t>
            </a:r>
            <a:r>
              <a:rPr lang="en-US" dirty="0" err="1"/>
              <a:t>l’AVNRT</a:t>
            </a:r>
            <a:r>
              <a:rPr lang="en-US" dirty="0"/>
              <a:t>, e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richiede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esperienza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chirurgo</a:t>
            </a:r>
            <a:r>
              <a:rPr lang="en-US" dirty="0"/>
              <a:t> per </a:t>
            </a:r>
            <a:r>
              <a:rPr lang="en-US" dirty="0" err="1"/>
              <a:t>riconoscere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 e </a:t>
            </a:r>
            <a:r>
              <a:rPr lang="en-US" dirty="0" err="1"/>
              <a:t>decidere</a:t>
            </a:r>
            <a:r>
              <a:rPr lang="en-US" dirty="0"/>
              <a:t> dove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l’ablazione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EF5E-2653-177D-0048-D9B033B5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8E3B73-6AF8-8F86-6A9D-678811E4D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B6CD0D-32BC-9245-E707-6142C87EC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modelli</a:t>
            </a:r>
            <a:r>
              <a:rPr lang="en-US" dirty="0"/>
              <a:t> SVM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costruiti</a:t>
            </a:r>
            <a:r>
              <a:rPr lang="en-US" dirty="0"/>
              <a:t> </a:t>
            </a:r>
            <a:r>
              <a:rPr lang="en-US" dirty="0" err="1"/>
              <a:t>andando</a:t>
            </a:r>
            <a:r>
              <a:rPr lang="en-US" dirty="0"/>
              <a:t> a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quel’iperpiano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massimizza</a:t>
            </a:r>
            <a:r>
              <a:rPr lang="en-US" dirty="0"/>
              <a:t> la </a:t>
            </a:r>
            <a:r>
              <a:rPr lang="en-US" dirty="0" err="1"/>
              <a:t>separazione</a:t>
            </a:r>
            <a:r>
              <a:rPr lang="en-US" dirty="0"/>
              <a:t>, il </a:t>
            </a:r>
            <a:r>
              <a:rPr lang="en-US" dirty="0" err="1"/>
              <a:t>magine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. La </a:t>
            </a:r>
            <a:r>
              <a:rPr lang="en-US" dirty="0" err="1"/>
              <a:t>separazione</a:t>
            </a:r>
            <a:r>
              <a:rPr lang="en-US" dirty="0"/>
              <a:t> è </a:t>
            </a:r>
            <a:r>
              <a:rPr lang="en-US" dirty="0" err="1"/>
              <a:t>ancora</a:t>
            </a:r>
            <a:r>
              <a:rPr lang="en-US" dirty="0"/>
              <a:t> </a:t>
            </a:r>
            <a:r>
              <a:rPr lang="en-US" dirty="0" err="1"/>
              <a:t>lineare</a:t>
            </a:r>
            <a:r>
              <a:rPr lang="en-US" dirty="0"/>
              <a:t>, ma </a:t>
            </a:r>
            <a:r>
              <a:rPr lang="en-US" dirty="0" err="1"/>
              <a:t>l’evidente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 con la MLR è la decision function </a:t>
            </a:r>
            <a:r>
              <a:rPr lang="en-US" dirty="0" err="1"/>
              <a:t>adottata</a:t>
            </a:r>
            <a:r>
              <a:rPr lang="en-US" dirty="0"/>
              <a:t>, la quale ha </a:t>
            </a:r>
            <a:r>
              <a:rPr lang="en-US" dirty="0" err="1"/>
              <a:t>ancora</a:t>
            </a:r>
            <a:r>
              <a:rPr lang="en-US" dirty="0"/>
              <a:t>, </a:t>
            </a:r>
            <a:r>
              <a:rPr lang="en-US" dirty="0" err="1"/>
              <a:t>chiaramente</a:t>
            </a:r>
            <a:r>
              <a:rPr lang="en-US" dirty="0"/>
              <a:t> I </a:t>
            </a:r>
            <a:r>
              <a:rPr lang="en-US" dirty="0" err="1"/>
              <a:t>parametri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, ma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soprattutto</a:t>
            </a:r>
            <a:r>
              <a:rPr lang="en-US" dirty="0"/>
              <a:t> il </a:t>
            </a:r>
            <a:r>
              <a:rPr lang="en-US" dirty="0" err="1"/>
              <a:t>termine</a:t>
            </a:r>
            <a:r>
              <a:rPr lang="en-US" dirty="0"/>
              <a:t> K relative al kernel. Il kernel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proietta</a:t>
            </a:r>
            <a:r>
              <a:rPr lang="en-US" dirty="0"/>
              <a:t> le features in un nuovo (</a:t>
            </a:r>
            <a:r>
              <a:rPr lang="en-US" dirty="0" err="1"/>
              <a:t>iper</a:t>
            </a:r>
            <a:r>
              <a:rPr lang="en-US" dirty="0"/>
              <a:t>) </a:t>
            </a:r>
            <a:r>
              <a:rPr lang="en-US" dirty="0" err="1"/>
              <a:t>spazio</a:t>
            </a:r>
            <a:r>
              <a:rPr lang="en-US" dirty="0"/>
              <a:t> a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dimensionalità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le features </a:t>
            </a:r>
            <a:r>
              <a:rPr lang="en-US" dirty="0" err="1"/>
              <a:t>proiettate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separabili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 e </a:t>
            </a:r>
            <a:r>
              <a:rPr lang="en-US" dirty="0" err="1"/>
              <a:t>contro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52C7C0-AAA5-8A56-D8E2-B44617F86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29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Progetto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classificatore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identiicare</a:t>
            </a:r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793E-2BBE-D8C1-C6C0-9074FE92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A7CBC5-6FFC-20DE-0594-35B6E715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3C81A9-9956-11E2-8A54-EE2CCA475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articola</a:t>
            </a:r>
            <a:r>
              <a:rPr lang="en-US" dirty="0"/>
              <a:t> in 4 </a:t>
            </a:r>
            <a:r>
              <a:rPr lang="en-US" dirty="0" err="1"/>
              <a:t>fasi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Analisi</a:t>
            </a:r>
            <a:r>
              <a:rPr lang="en-US" dirty="0"/>
              <a:t> e </a:t>
            </a:r>
            <a:r>
              <a:rPr lang="en-US" dirty="0" err="1"/>
              <a:t>preparazione</a:t>
            </a:r>
            <a:r>
              <a:rPr lang="en-US" dirty="0"/>
              <a:t> del dataset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Estrazione</a:t>
            </a:r>
            <a:r>
              <a:rPr lang="en-US" dirty="0"/>
              <a:t> di features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di </a:t>
            </a:r>
            <a:r>
              <a:rPr lang="en-US" dirty="0" err="1"/>
              <a:t>classificazione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827B3-2A8F-D216-4417-435C2B86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2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dataset </a:t>
            </a:r>
            <a:r>
              <a:rPr lang="en-US" dirty="0" err="1"/>
              <a:t>orginario</a:t>
            </a:r>
            <a:r>
              <a:rPr lang="en-US" dirty="0"/>
              <a:t> </a:t>
            </a:r>
            <a:r>
              <a:rPr lang="en-US" dirty="0" err="1"/>
              <a:t>comprendeva</a:t>
            </a:r>
            <a:r>
              <a:rPr lang="en-US" dirty="0"/>
              <a:t> 12 </a:t>
            </a:r>
            <a:r>
              <a:rPr lang="en-US" dirty="0" err="1"/>
              <a:t>soggetti</a:t>
            </a:r>
            <a:r>
              <a:rPr lang="en-US" dirty="0"/>
              <a:t>. Le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ripulite</a:t>
            </a:r>
            <a:r>
              <a:rPr lang="en-US" dirty="0"/>
              <a:t> da duplicate ed </a:t>
            </a:r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rumorosi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proseguito</a:t>
            </a:r>
            <a:r>
              <a:rPr lang="en-US" dirty="0"/>
              <a:t> </a:t>
            </a:r>
            <a:r>
              <a:rPr lang="en-US" dirty="0" err="1"/>
              <a:t>allineandole</a:t>
            </a:r>
            <a:r>
              <a:rPr lang="en-US" dirty="0"/>
              <a:t>. In </a:t>
            </a:r>
            <a:r>
              <a:rPr lang="en-US" dirty="0" err="1"/>
              <a:t>definitiva</a:t>
            </a:r>
            <a:r>
              <a:rPr lang="en-US" dirty="0"/>
              <a:t>, il dataset era </a:t>
            </a:r>
            <a:r>
              <a:rPr lang="en-US" dirty="0" err="1"/>
              <a:t>sbilanciato</a:t>
            </a:r>
            <a:r>
              <a:rPr lang="en-US" dirty="0"/>
              <a:t> rispetto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indifferente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85F0-FB6C-B57B-569C-6EDE3C3F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FB2770-0983-F382-F081-B5E765520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115D1ED-662E-ABBB-5D28-41470CFD5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Dop aver </a:t>
            </a:r>
            <a:r>
              <a:rPr lang="en-US" dirty="0" err="1"/>
              <a:t>valutato</a:t>
            </a:r>
            <a:r>
              <a:rPr lang="en-US" dirty="0"/>
              <a:t> il dataset Grezzo, un primo </a:t>
            </a:r>
            <a:r>
              <a:rPr lang="en-US" dirty="0" err="1"/>
              <a:t>passo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se e come </a:t>
            </a:r>
            <a:r>
              <a:rPr lang="en-US" dirty="0" err="1"/>
              <a:t>filtrare</a:t>
            </a:r>
            <a:r>
              <a:rPr lang="en-US" dirty="0"/>
              <a:t> le </a:t>
            </a:r>
            <a:r>
              <a:rPr lang="en-US" dirty="0" err="1"/>
              <a:t>tracce</a:t>
            </a:r>
            <a:r>
              <a:rPr lang="en-US" dirty="0"/>
              <a:t>.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review </a:t>
            </a:r>
            <a:r>
              <a:rPr lang="en-US" dirty="0" err="1"/>
              <a:t>esaustive</a:t>
            </a:r>
            <a:r>
              <a:rPr lang="en-US" dirty="0"/>
              <a:t> di pipeline di </a:t>
            </a:r>
            <a:r>
              <a:rPr lang="en-US" dirty="0" err="1"/>
              <a:t>iltraggio</a:t>
            </a:r>
            <a:r>
              <a:rPr lang="en-US" dirty="0"/>
              <a:t> per </a:t>
            </a:r>
            <a:r>
              <a:rPr lang="en-US" dirty="0" err="1"/>
              <a:t>segnali</a:t>
            </a:r>
            <a:r>
              <a:rPr lang="en-US" dirty="0"/>
              <a:t> EGM e </a:t>
            </a:r>
            <a:r>
              <a:rPr lang="en-US" dirty="0" err="1"/>
              <a:t>pertanto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confrontato</a:t>
            </a:r>
            <a:r>
              <a:rPr lang="en-US" dirty="0"/>
              <a:t> due </a:t>
            </a:r>
            <a:r>
              <a:rPr lang="en-US" dirty="0" err="1"/>
              <a:t>metodologie</a:t>
            </a:r>
            <a:r>
              <a:rPr lang="en-US" dirty="0"/>
              <a:t> consolidate di </a:t>
            </a:r>
            <a:r>
              <a:rPr lang="en-US" dirty="0" err="1"/>
              <a:t>filtraggio</a:t>
            </a:r>
            <a:r>
              <a:rPr lang="en-US" dirty="0"/>
              <a:t> per ECG.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prima </a:t>
            </a:r>
            <a:r>
              <a:rPr lang="en-US" dirty="0" err="1"/>
              <a:t>sono</a:t>
            </a:r>
            <a:r>
              <a:rPr lang="en-US" dirty="0"/>
              <a:t> state validate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del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controllavano</a:t>
            </a:r>
            <a:r>
              <a:rPr lang="en-US" dirty="0"/>
              <a:t> tutti I </a:t>
            </a:r>
            <a:r>
              <a:rPr lang="en-US" dirty="0" err="1"/>
              <a:t>gradi</a:t>
            </a:r>
            <a:r>
              <a:rPr lang="en-US" dirty="0"/>
              <a:t> di </a:t>
            </a:r>
            <a:r>
              <a:rPr lang="en-US" dirty="0" err="1"/>
              <a:t>libertà</a:t>
            </a:r>
            <a:r>
              <a:rPr lang="en-US" dirty="0"/>
              <a:t> (</a:t>
            </a:r>
            <a:r>
              <a:rPr lang="en-US" dirty="0" err="1"/>
              <a:t>rumore</a:t>
            </a:r>
            <a:r>
              <a:rPr lang="en-US" dirty="0"/>
              <a:t> e forma del </a:t>
            </a:r>
            <a:r>
              <a:rPr lang="en-US" dirty="0" err="1"/>
              <a:t>segnale</a:t>
            </a:r>
            <a:r>
              <a:rPr lang="en-US" dirty="0"/>
              <a:t>), poi, </a:t>
            </a:r>
            <a:r>
              <a:rPr lang="en-US" dirty="0" err="1"/>
              <a:t>scelta</a:t>
            </a:r>
            <a:r>
              <a:rPr lang="en-US" dirty="0"/>
              <a:t> la </a:t>
            </a:r>
            <a:r>
              <a:rPr lang="en-US" dirty="0" err="1"/>
              <a:t>metodologie</a:t>
            </a:r>
            <a:r>
              <a:rPr lang="en-US" dirty="0"/>
              <a:t> Migliore,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provato</a:t>
            </a:r>
            <a:r>
              <a:rPr lang="en-US" dirty="0"/>
              <a:t> ad </a:t>
            </a:r>
            <a:r>
              <a:rPr lang="en-US" dirty="0" err="1"/>
              <a:t>applicarla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 AVNRT. Visti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scarsi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optato</a:t>
            </a:r>
            <a:r>
              <a:rPr lang="en-US" dirty="0"/>
              <a:t> per non </a:t>
            </a:r>
            <a:r>
              <a:rPr lang="en-US" dirty="0" err="1"/>
              <a:t>filtrare</a:t>
            </a:r>
            <a:r>
              <a:rPr lang="en-US" dirty="0"/>
              <a:t> I </a:t>
            </a:r>
            <a:r>
              <a:rPr lang="en-US" dirty="0" err="1"/>
              <a:t>segnali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TAP </a:t>
            </a:r>
          </a:p>
          <a:p>
            <a:br>
              <a:rPr lang="en-US" dirty="0"/>
            </a:br>
            <a:r>
              <a:rPr lang="en-US" dirty="0"/>
              <a:t>Si è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esplorata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densità</a:t>
            </a:r>
            <a:r>
              <a:rPr lang="en-US" dirty="0"/>
              <a:t> </a:t>
            </a:r>
            <a:r>
              <a:rPr lang="en-US" dirty="0" err="1"/>
              <a:t>spettrale</a:t>
            </a:r>
            <a:r>
              <a:rPr lang="en-US" dirty="0"/>
              <a:t> di Potenza e a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conrontate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tradizionali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e </a:t>
            </a:r>
            <a:r>
              <a:rPr lang="en-US" dirty="0" err="1"/>
              <a:t>parametriche</a:t>
            </a:r>
            <a:r>
              <a:rPr lang="en-US" dirty="0"/>
              <a:t>, di nuovo </a:t>
            </a:r>
            <a:r>
              <a:rPr lang="en-US" dirty="0" err="1"/>
              <a:t>usando</a:t>
            </a:r>
            <a:r>
              <a:rPr lang="en-US" dirty="0"/>
              <a:t> prima </a:t>
            </a:r>
            <a:r>
              <a:rPr lang="en-US" dirty="0" err="1"/>
              <a:t>l’ambiente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e poi </a:t>
            </a:r>
            <a:r>
              <a:rPr lang="en-US" dirty="0" err="1"/>
              <a:t>passando</a:t>
            </a:r>
            <a:r>
              <a:rPr lang="en-US" dirty="0"/>
              <a:t> ai </a:t>
            </a:r>
            <a:r>
              <a:rPr lang="en-US" dirty="0" err="1"/>
              <a:t>dati</a:t>
            </a:r>
            <a:r>
              <a:rPr lang="en-US" dirty="0"/>
              <a:t> del Progetto. 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dal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non </a:t>
            </a:r>
            <a:r>
              <a:rPr lang="en-US" dirty="0" err="1"/>
              <a:t>facendo</a:t>
            </a:r>
            <a:r>
              <a:rPr lang="en-US" dirty="0"/>
              <a:t> </a:t>
            </a:r>
            <a:r>
              <a:rPr lang="en-US" dirty="0" err="1"/>
              <a:t>assunzioni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,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senza </a:t>
            </a:r>
            <a:r>
              <a:rPr lang="en-US" dirty="0" err="1"/>
              <a:t>andare</a:t>
            </a:r>
            <a:r>
              <a:rPr lang="en-US" dirty="0"/>
              <a:t> in </a:t>
            </a:r>
            <a:r>
              <a:rPr lang="en-US" dirty="0" err="1"/>
              <a:t>contrasto</a:t>
            </a:r>
            <a:r>
              <a:rPr lang="en-US" dirty="0"/>
              <a:t> con le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necessarie</a:t>
            </a:r>
            <a:r>
              <a:rPr lang="en-US" dirty="0"/>
              <a:t> alle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Nel Lavoro di </a:t>
            </a:r>
            <a:r>
              <a:rPr lang="en-US" dirty="0" err="1"/>
              <a:t>tesi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tutti I </a:t>
            </a:r>
            <a:r>
              <a:rPr lang="en-US" dirty="0" err="1"/>
              <a:t>dettagli</a:t>
            </a:r>
            <a:r>
              <a:rPr lang="en-US" dirty="0"/>
              <a:t> relative a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metodologie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A502-9F28-EE6A-3E75-C22564F9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5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56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metologie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consolidate di </a:t>
            </a:r>
            <a:r>
              <a:rPr lang="en-US" b="1" dirty="0"/>
              <a:t>signal</a:t>
            </a:r>
            <a:r>
              <a:rPr lang="en-US" dirty="0"/>
              <a:t> </a:t>
            </a:r>
            <a:r>
              <a:rPr lang="en-US" b="1" dirty="0"/>
              <a:t>processing</a:t>
            </a:r>
            <a:r>
              <a:rPr lang="en-US" dirty="0"/>
              <a:t>, </a:t>
            </a:r>
            <a:r>
              <a:rPr lang="en-US" dirty="0" err="1"/>
              <a:t>impiegando</a:t>
            </a:r>
            <a:r>
              <a:rPr lang="en-US" dirty="0"/>
              <a:t> </a:t>
            </a:r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condotte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o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Sono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lavori</a:t>
            </a:r>
            <a:r>
              <a:rPr lang="en-US" dirty="0"/>
              <a:t> di </a:t>
            </a:r>
            <a:r>
              <a:rPr lang="en-US" dirty="0" err="1"/>
              <a:t>letteratura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fornito</a:t>
            </a:r>
            <a:r>
              <a:rPr lang="en-US" dirty="0"/>
              <a:t> </a:t>
            </a:r>
            <a:r>
              <a:rPr lang="en-US" dirty="0" err="1"/>
              <a:t>inizialmente</a:t>
            </a:r>
            <a:r>
              <a:rPr lang="en-US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124F4-73BD-B5B1-061B-94E13C9E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E7D523-1BE1-C906-8B7C-7754B609B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348F6A-7AA8-5F9B-4E02-35C5235A5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7CA15A-7803-8073-6568-F1680647F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9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3/19/2025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3/19/2025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openxmlformats.org/officeDocument/2006/relationships/image" Target="../media/image4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0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89" y="2964635"/>
            <a:ext cx="11617622" cy="1253035"/>
          </a:xfrm>
        </p:spPr>
        <p:txBody>
          <a:bodyPr>
            <a:normAutofit/>
          </a:bodyPr>
          <a:lstStyle/>
          <a:p>
            <a:pPr algn="ctr"/>
            <a:r>
              <a:rPr lang="en-GB" sz="3600" noProof="0" dirty="0"/>
              <a:t>Abbott – University of Padua collaboration: progress report</a:t>
            </a:r>
            <a:endParaRPr lang="en-GB" sz="4000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endParaRPr lang="en-GB" sz="1600" noProof="0" dirty="0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1</a:t>
            </a:r>
            <a:r>
              <a:rPr lang="en-GB" sz="1800" baseline="30000" dirty="0" err="1">
                <a:solidFill>
                  <a:prstClr val="white"/>
                </a:solidFill>
                <a:latin typeface="Calibri" panose="020F0502020204030204"/>
              </a:rPr>
              <a:t>st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April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434839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noProof="0" dirty="0"/>
              <a:t>Prof. Simone Del Favero</a:t>
            </a:r>
          </a:p>
          <a:p>
            <a:pPr algn="l"/>
            <a:r>
              <a:rPr lang="en-GB" sz="1600" noProof="0" dirty="0"/>
              <a:t>Ph.D. Francesco </a:t>
            </a:r>
            <a:r>
              <a:rPr lang="en-GB" sz="1600" noProof="0" dirty="0" err="1"/>
              <a:t>Prendin</a:t>
            </a:r>
            <a:endParaRPr lang="en-GB" sz="1600" noProof="0" dirty="0"/>
          </a:p>
          <a:p>
            <a:pPr algn="l"/>
            <a:r>
              <a:rPr lang="en-GB" sz="1600" noProof="0" dirty="0"/>
              <a:t>Andrea Corrado</a:t>
            </a:r>
          </a:p>
          <a:p>
            <a:pPr algn="l"/>
            <a:endParaRPr lang="en-GB" sz="1600" noProof="0" dirty="0"/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3B15-080A-9D37-282C-B95E7B5D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507F4-E708-C1B6-1A97-4543AAD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88C310-57C9-8BFE-465A-CBDF7E0C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Number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Second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Dominant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Duration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Ratios between couple of features</a:t>
                </a:r>
              </a:p>
              <a:p>
                <a:pPr marL="742950" lvl="1" indent="-285750"/>
                <a14:m>
                  <m:oMath xmlns:m="http://schemas.openxmlformats.org/officeDocument/2006/math">
                    <m:f>
                      <m:fPr>
                        <m:ctrlPr>
                          <a:rPr lang="en-GB" sz="16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𝑎𝑟𝑒𝑎𝑠</m:t>
                        </m:r>
                      </m:num>
                      <m:den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𝑑𝑢𝑟𝑎𝑡𝑖𝑜𝑛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den>
                    </m:f>
                  </m:oMath>
                </a14:m>
                <a:endParaRPr lang="en-GB" sz="105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blipFill>
                <a:blip r:embed="rId3"/>
                <a:stretch>
                  <a:fillRect l="-529" t="-2303" b="-154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14D7B86-B3CE-76DA-BC21-8C9130C86BE7}"/>
              </a:ext>
            </a:extLst>
          </p:cNvPr>
          <p:cNvGrpSpPr/>
          <p:nvPr/>
        </p:nvGrpSpPr>
        <p:grpSpPr>
          <a:xfrm>
            <a:off x="5605272" y="1799605"/>
            <a:ext cx="6389954" cy="3646531"/>
            <a:chOff x="269748" y="2826333"/>
            <a:chExt cx="6121400" cy="3679661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0C51D72-E4B7-FB6B-51F3-BEE5E0A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A38D294-8ECC-8387-ABA6-5AA6C32672EA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F623CC0-93EB-F8A7-4604-E1E230A15AAA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B1026C-1BDA-8B28-D677-4294E6EF8323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1982DF-9BBF-86D5-2FDA-69D1C8CC8CFB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0139B3-98BB-97D2-3E3F-1A7B949BAE8D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3277B50-6F6B-5EFD-79F1-45FCADFE7086}"/>
              </a:ext>
            </a:extLst>
          </p:cNvPr>
          <p:cNvSpPr/>
          <p:nvPr/>
        </p:nvSpPr>
        <p:spPr>
          <a:xfrm>
            <a:off x="1142134" y="2444866"/>
            <a:ext cx="1557708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F13FC6-E9F1-08F3-B96B-05D07C9D8A11}"/>
              </a:ext>
            </a:extLst>
          </p:cNvPr>
          <p:cNvSpPr/>
          <p:nvPr/>
        </p:nvSpPr>
        <p:spPr>
          <a:xfrm>
            <a:off x="1142134" y="2102129"/>
            <a:ext cx="77810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688D030-9224-5B5E-F2E2-57849D4A6198}"/>
              </a:ext>
            </a:extLst>
          </p:cNvPr>
          <p:cNvSpPr/>
          <p:nvPr/>
        </p:nvSpPr>
        <p:spPr>
          <a:xfrm>
            <a:off x="1142134" y="3130340"/>
            <a:ext cx="778106" cy="235454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B1A5621-5107-91A6-0680-F5DBE54EA6C9}"/>
              </a:ext>
            </a:extLst>
          </p:cNvPr>
          <p:cNvGrpSpPr/>
          <p:nvPr/>
        </p:nvGrpSpPr>
        <p:grpSpPr>
          <a:xfrm>
            <a:off x="8454486" y="3915402"/>
            <a:ext cx="138684" cy="1055378"/>
            <a:chOff x="8454486" y="3915402"/>
            <a:chExt cx="138684" cy="10553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9E7E279D-BD6A-6A7C-C43B-FADEE0D2CB8F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8523828" y="4054086"/>
              <a:ext cx="0" cy="916694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9EB58241-CCB4-2476-40A7-4A0B8C1D3AED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B387E48A-4FE5-6620-C838-C18F133D9289}"/>
              </a:ext>
            </a:extLst>
          </p:cNvPr>
          <p:cNvGrpSpPr/>
          <p:nvPr/>
        </p:nvGrpSpPr>
        <p:grpSpPr>
          <a:xfrm>
            <a:off x="8987688" y="2680321"/>
            <a:ext cx="138684" cy="2290459"/>
            <a:chOff x="8454486" y="3915402"/>
            <a:chExt cx="138684" cy="2290459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65992F12-D20B-D806-4D0E-9340C6BB5616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8523828" y="4054086"/>
              <a:ext cx="0" cy="215177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D4A45562-D323-A680-BB03-0CDA0109F000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3CAF67B7-22A8-FAAA-DA14-49469C0F355D}"/>
              </a:ext>
            </a:extLst>
          </p:cNvPr>
          <p:cNvSpPr/>
          <p:nvPr/>
        </p:nvSpPr>
        <p:spPr>
          <a:xfrm>
            <a:off x="1142134" y="2787603"/>
            <a:ext cx="1732130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18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5" grpId="0" animBg="1"/>
      <p:bldP spid="16" grpId="0" animBg="1"/>
      <p:bldP spid="17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27B3-8260-E259-559E-F8CCD807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600AF-E3E5-5C00-2090-EA1FEEFA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E4E9F7-2BA9-AB70-3784-478336FE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1B1F87-6FCC-7D64-5208-F241EDC1DA1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9E1F1ABF-BE78-ADBC-FF68-707DAD07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230" y="3783724"/>
            <a:ext cx="3107114" cy="23303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A736E9-5EAF-E559-9886-31B8D5E5F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272" y="3783724"/>
            <a:ext cx="3107115" cy="2330336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04965E-0886-067E-A865-4F58B7FE488F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  <p:pic>
        <p:nvPicPr>
          <p:cNvPr id="17" name="Immagine 16" descr="Immagine che contiene testo, linea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DE3358C8-CD33-7175-7827-EA4AC7421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5" b="17855"/>
          <a:stretch/>
        </p:blipFill>
        <p:spPr>
          <a:xfrm>
            <a:off x="5413360" y="1483106"/>
            <a:ext cx="6077599" cy="21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DA58-FB34-E54E-1EC4-E5D5AA7A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4B0D0-C3FA-3973-35F7-2A7D7F01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AE6F10-482D-1B80-6475-AFCC9715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EAC688F-77DC-C9B4-9C5E-2E5427B1420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7B51D48-5074-6D4B-47F0-EF8361B4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0" name="Immagine 9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1D53F84-7DEB-5312-EE1A-055DDA19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5508962" y="1493781"/>
            <a:ext cx="6203276" cy="387043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10C846E-35E6-2B70-5F38-E6C2D7CF7F1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8074349" y="3853797"/>
            <a:ext cx="0" cy="1274463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C25665CE-DDDD-F1FC-18B9-5824DCA6F0D1}"/>
              </a:ext>
            </a:extLst>
          </p:cNvPr>
          <p:cNvSpPr/>
          <p:nvPr/>
        </p:nvSpPr>
        <p:spPr>
          <a:xfrm>
            <a:off x="8023872" y="3756661"/>
            <a:ext cx="100954" cy="9713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129F4EA-8A51-00D1-1EE2-CA36A055B945}"/>
              </a:ext>
            </a:extLst>
          </p:cNvPr>
          <p:cNvSpPr/>
          <p:nvPr/>
        </p:nvSpPr>
        <p:spPr>
          <a:xfrm>
            <a:off x="3130954" y="2141602"/>
            <a:ext cx="132674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DEC70BC-4074-348B-6C69-6022D809C830}"/>
              </a:ext>
            </a:extLst>
          </p:cNvPr>
          <p:cNvSpPr/>
          <p:nvPr/>
        </p:nvSpPr>
        <p:spPr>
          <a:xfrm>
            <a:off x="3130954" y="2515103"/>
            <a:ext cx="198206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0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27AB-69A6-8823-F519-37D62877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8C41DF-C0A4-4305-8D45-E51DDA1C1701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888C61-0043-0787-356D-26B7433D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4DD29C-63C8-948F-1B5C-96E0444A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CEA7781D-39F4-F56E-C15F-713298CC6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86" y="2061559"/>
            <a:ext cx="4608748" cy="1853843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450" noProof="0" dirty="0"/>
              <a:t>Average power into mid-frequency sub-band (75-150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  <a:p>
            <a:r>
              <a:rPr lang="en-GB" sz="1450" noProof="0" dirty="0"/>
              <a:t>Maximum power into high frequency sub-band (150-350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10D2F35-2CF2-3371-F925-3080AE130B17}"/>
              </a:ext>
            </a:extLst>
          </p:cNvPr>
          <p:cNvSpPr/>
          <p:nvPr/>
        </p:nvSpPr>
        <p:spPr>
          <a:xfrm>
            <a:off x="1101494" y="2097119"/>
            <a:ext cx="338414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Immagine 6" descr="Immagine che contiene testo, schermata, linea, Policromia&#10;&#10;Il contenuto generato dall'IA potrebbe non essere corretto.">
            <a:extLst>
              <a:ext uri="{FF2B5EF4-FFF2-40B4-BE49-F238E27FC236}">
                <a16:creationId xmlns:a16="http://schemas.microsoft.com/office/drawing/2014/main" id="{8440055E-A0FC-0F6F-8AE5-05D4458A2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11" r="8707" b="4551"/>
          <a:stretch/>
        </p:blipFill>
        <p:spPr>
          <a:xfrm>
            <a:off x="5665960" y="1941394"/>
            <a:ext cx="6218301" cy="369693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E946711-B499-80BA-084A-0B0AAE7C9A2D}"/>
              </a:ext>
            </a:extLst>
          </p:cNvPr>
          <p:cNvSpPr/>
          <p:nvPr/>
        </p:nvSpPr>
        <p:spPr>
          <a:xfrm>
            <a:off x="8137396" y="2945300"/>
            <a:ext cx="412244" cy="305265"/>
          </a:xfrm>
          <a:prstGeom prst="roundRect">
            <a:avLst/>
          </a:prstGeom>
          <a:solidFill>
            <a:srgbClr val="DBE9F6">
              <a:alpha val="50000"/>
            </a:srgbClr>
          </a:solidFill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0" dirty="0">
                <a:solidFill>
                  <a:srgbClr val="002060"/>
                </a:solidFill>
              </a:rPr>
              <a:t>AVG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5523EF1-6B40-26F7-1503-F9D5753ECA23}"/>
              </a:ext>
            </a:extLst>
          </p:cNvPr>
          <p:cNvSpPr/>
          <p:nvPr/>
        </p:nvSpPr>
        <p:spPr>
          <a:xfrm>
            <a:off x="8831662" y="2395919"/>
            <a:ext cx="138682" cy="1386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70E53E9-5846-0C72-F50C-2F20E8E40DD5}"/>
              </a:ext>
            </a:extLst>
          </p:cNvPr>
          <p:cNvSpPr/>
          <p:nvPr/>
        </p:nvSpPr>
        <p:spPr>
          <a:xfrm>
            <a:off x="1101494" y="2597337"/>
            <a:ext cx="357718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8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E5FE-2AC4-9D86-2D56-E5BB7E53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AC46A-CD8D-F80B-0BA0-59C94E71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B70CA-0EB1-DE61-56A1-C2E40381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44A4A9-3C6C-97F5-64D6-7CEA73D1669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F13A42-C081-CD06-F938-4119260C2200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2E9C8C97-DC8A-980A-3066-A90B28DE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noProof="0" dirty="0"/>
                  <a:t>Peak-to-Peak amplitude: </a:t>
                </a:r>
                <a:r>
                  <a:rPr lang="en-GB" sz="1400" noProof="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noProof="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noProof="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noProof="0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64BBA89-426C-A3FE-CEB6-4877EE1EF5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D21BD87C-B4FB-C1E4-7B55-88FE55235B87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C023577-68CE-F510-E445-7EFDCE550A3D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48B22178-C9BC-CF09-36AC-23A1B2322BB9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AD7A4595-7BE2-90C9-4F30-8492AE54EA85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AA8A27D6-04DB-209E-7AE9-A35E76D77B9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8795732-344C-3E91-CBD6-8939C715CB33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noProof="0" dirty="0"/>
              <a:t>Features based on the study of  </a:t>
            </a:r>
            <a:r>
              <a:rPr lang="en-GB" sz="1400" i="1" noProof="0" dirty="0">
                <a:effectLst/>
              </a:rPr>
              <a:t>G. </a:t>
            </a:r>
            <a:r>
              <a:rPr lang="en-GB" sz="1400" i="1" noProof="0" dirty="0" err="1">
                <a:effectLst/>
              </a:rPr>
              <a:t>Baldazzi</a:t>
            </a:r>
            <a:r>
              <a:rPr lang="en-GB" sz="1400" i="1" noProof="0" dirty="0">
                <a:effectLst/>
              </a:rPr>
              <a:t>, M. </a:t>
            </a:r>
            <a:r>
              <a:rPr lang="en-GB" sz="1400" i="1" noProof="0" dirty="0" err="1">
                <a:effectLst/>
              </a:rPr>
              <a:t>Orrù</a:t>
            </a:r>
            <a:r>
              <a:rPr lang="en-GB" sz="1400" i="1" noProof="0" dirty="0">
                <a:effectLst/>
              </a:rPr>
              <a:t>, G. Viola, e D. Pani, «</a:t>
            </a:r>
            <a:r>
              <a:rPr lang="en-GB" sz="1400" b="1" i="1" noProof="0" dirty="0">
                <a:effectLst/>
              </a:rPr>
              <a:t>Computer-aided detection of arrhythmogenic sites in post-ischemic ventricular tachycardia</a:t>
            </a:r>
            <a:r>
              <a:rPr lang="en-GB" sz="1400" i="1" noProof="0" dirty="0">
                <a:effectLst/>
              </a:rPr>
              <a:t>», Sci Rep, vol. 13, fasc. 1, p. 6906, </a:t>
            </a:r>
            <a:r>
              <a:rPr lang="en-GB" sz="1400" i="1" noProof="0" dirty="0" err="1">
                <a:effectLst/>
              </a:rPr>
              <a:t>apr.</a:t>
            </a:r>
            <a:r>
              <a:rPr lang="en-GB" sz="1400" i="1" noProof="0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noProof="0" dirty="0"/>
              <a:t> </a:t>
            </a:r>
            <a:endParaRPr lang="en-GB" sz="1400" i="1" noProof="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noProof="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5210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2" y="343974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34" y="337390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052" y="3351700"/>
            <a:ext cx="1149448" cy="10673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6636583" y="2331719"/>
            <a:ext cx="37789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0533" y="3351700"/>
            <a:ext cx="1091290" cy="1014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2257430" y="2331720"/>
            <a:ext cx="28974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6636583" y="311408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8081956" y="310509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9453557" y="309275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SVM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2927767" y="3098925"/>
            <a:ext cx="1556823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Set of rules </a:t>
            </a:r>
          </a:p>
        </p:txBody>
      </p:sp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957685" y="2677933"/>
            <a:ext cx="1787650" cy="1917845"/>
            <a:chOff x="489088" y="4071380"/>
            <a:chExt cx="1787650" cy="1917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/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minor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&gt;</a:t>
                  </a:r>
                  <a14:m>
                    <m:oMath xmlns:m="http://schemas.openxmlformats.org/officeDocument/2006/math">
                      <m:r>
                        <a:rPr lang="it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sz="140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Dangerous</a:t>
              </a: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745335" y="2636819"/>
            <a:ext cx="3843125" cy="1963139"/>
            <a:chOff x="2146058" y="4032106"/>
            <a:chExt cx="3843125" cy="196313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5006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146058" y="4365828"/>
              <a:ext cx="474344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4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176100" y="405147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/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dominant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time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&lt; </a:t>
                  </a:r>
                  <a14:m>
                    <m:oMath xmlns:m="http://schemas.openxmlformats.org/officeDocument/2006/math">
                      <m:r>
                        <a:rPr lang="it-IT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it-IT" sz="1400" b="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pic>
        <p:nvPicPr>
          <p:cNvPr id="19" name="Immagine 1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B0A7809-5E5B-C366-E861-B6D9B7A0F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327661" y="2744441"/>
            <a:ext cx="242693" cy="120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738141" y="1699260"/>
            <a:ext cx="0" cy="178689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404266" y="2810077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738141" y="2071529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BFEF0-1102-3854-CF0F-EF335804ED2B}"/>
              </a:ext>
            </a:extLst>
          </p:cNvPr>
          <p:cNvSpPr txBox="1">
            <a:spLocks/>
          </p:cNvSpPr>
          <p:nvPr/>
        </p:nvSpPr>
        <p:spPr>
          <a:xfrm>
            <a:off x="875031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Dangerous signals present a peak relative to the His bundle conduction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A3E57B3-2916-F4C7-7B6A-EA836A302FCB}"/>
              </a:ext>
            </a:extLst>
          </p:cNvPr>
          <p:cNvSpPr txBox="1">
            <a:spLocks/>
          </p:cNvSpPr>
          <p:nvPr/>
        </p:nvSpPr>
        <p:spPr>
          <a:xfrm>
            <a:off x="3427162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Indifferent signals present a dominant atrial peak respect to effective ones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DD15933-04DA-9481-50B4-AEB96E6D95AF}"/>
              </a:ext>
            </a:extLst>
          </p:cNvPr>
          <p:cNvGrpSpPr/>
          <p:nvPr/>
        </p:nvGrpSpPr>
        <p:grpSpPr>
          <a:xfrm>
            <a:off x="8141314" y="3794885"/>
            <a:ext cx="3360444" cy="2484962"/>
            <a:chOff x="8141314" y="3794885"/>
            <a:chExt cx="3360444" cy="2484962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1DAB2D7-8C55-EBDD-8494-0813FDC24E4A}"/>
                </a:ext>
              </a:extLst>
            </p:cNvPr>
            <p:cNvGrpSpPr/>
            <p:nvPr/>
          </p:nvGrpSpPr>
          <p:grpSpPr>
            <a:xfrm>
              <a:off x="8141314" y="3794885"/>
              <a:ext cx="3193653" cy="2484962"/>
              <a:chOff x="8141314" y="3794885"/>
              <a:chExt cx="3193653" cy="2484962"/>
            </a:xfrm>
          </p:grpSpPr>
          <p:pic>
            <p:nvPicPr>
              <p:cNvPr id="9" name="Immagine 8" descr="Immagine che contiene testo, schermata, diagramma&#10;&#10;Il contenuto generato dall'IA potrebbe non essere corretto.">
                <a:extLst>
                  <a:ext uri="{FF2B5EF4-FFF2-40B4-BE49-F238E27FC236}">
                    <a16:creationId xmlns:a16="http://schemas.microsoft.com/office/drawing/2014/main" id="{62A383BE-ED2F-BC1A-B85C-54B55CB80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314" y="3794885"/>
                <a:ext cx="3193653" cy="2484962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6164D9D7-5CF8-FC95-DE6E-4C2805F99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0600" y="5695228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/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531F2EF-568E-9D13-4F7B-00822BF74C85}"/>
              </a:ext>
            </a:extLst>
          </p:cNvPr>
          <p:cNvGrpSpPr/>
          <p:nvPr/>
        </p:nvGrpSpPr>
        <p:grpSpPr>
          <a:xfrm>
            <a:off x="8141314" y="3799076"/>
            <a:ext cx="3403803" cy="2484961"/>
            <a:chOff x="4489633" y="3737383"/>
            <a:chExt cx="3403803" cy="2484961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54C4E656-4DAA-A21B-6109-5A5FB22A2A5E}"/>
                </a:ext>
              </a:extLst>
            </p:cNvPr>
            <p:cNvGrpSpPr/>
            <p:nvPr/>
          </p:nvGrpSpPr>
          <p:grpSpPr>
            <a:xfrm>
              <a:off x="4489633" y="3737383"/>
              <a:ext cx="3193653" cy="2484961"/>
              <a:chOff x="8141314" y="3794885"/>
              <a:chExt cx="3193653" cy="2484961"/>
            </a:xfrm>
          </p:grpSpPr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1404F0B8-2E47-C493-2394-FC72E562E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41314" y="3794885"/>
                <a:ext cx="3193653" cy="2484961"/>
              </a:xfrm>
              <a:prstGeom prst="rect">
                <a:avLst/>
              </a:prstGeom>
            </p:spPr>
          </p:pic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F4A22BAC-E3E6-73C4-03D4-E270B8CA3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428" y="4287052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/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800" b="0" noProof="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637" y="1756659"/>
            <a:ext cx="889607" cy="64410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27" y="1686369"/>
            <a:ext cx="804851" cy="73168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61" y="1693148"/>
            <a:ext cx="787966" cy="731682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6231928" y="2743551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whole feature set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56194" y="1779940"/>
            <a:ext cx="4899726" cy="411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Tree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Multinomial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logistic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regression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Support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vector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machine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5537" y="3113541"/>
            <a:ext cx="2227807" cy="1361559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7472053" y="25127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7F079A-C9D0-6531-4DF3-D37BF8B72EBE}"/>
              </a:ext>
            </a:extLst>
          </p:cNvPr>
          <p:cNvSpPr/>
          <p:nvPr/>
        </p:nvSpPr>
        <p:spPr>
          <a:xfrm>
            <a:off x="8610600" y="4284470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reduced feature 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EA018E-86A4-B5F0-5543-7647EC475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8753227" y="4644639"/>
            <a:ext cx="2256750" cy="151080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F3A0BB5-212B-A361-30CA-6F3B7E3D31AD}"/>
              </a:ext>
            </a:extLst>
          </p:cNvPr>
          <p:cNvSpPr/>
          <p:nvPr/>
        </p:nvSpPr>
        <p:spPr>
          <a:xfrm>
            <a:off x="9001054" y="3531618"/>
            <a:ext cx="2130897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Features selection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73BBE680-4CCE-BFE0-84B7-9E9995373CD3}"/>
              </a:ext>
            </a:extLst>
          </p:cNvPr>
          <p:cNvSpPr/>
          <p:nvPr/>
        </p:nvSpPr>
        <p:spPr>
          <a:xfrm rot="16200000">
            <a:off x="8632172" y="3510105"/>
            <a:ext cx="143242" cy="42260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66B8B984-F51B-2AF1-4A8B-722714464589}"/>
              </a:ext>
            </a:extLst>
          </p:cNvPr>
          <p:cNvSpPr/>
          <p:nvPr/>
        </p:nvSpPr>
        <p:spPr>
          <a:xfrm>
            <a:off x="9994881" y="3956491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7" name="Immagine 66" descr="Immagine che contiene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28C46A53-86D2-05D7-56C5-090A12D5A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42630" r="32500" b="43203"/>
          <a:stretch/>
        </p:blipFill>
        <p:spPr>
          <a:xfrm>
            <a:off x="612334" y="4284470"/>
            <a:ext cx="4328160" cy="971551"/>
          </a:xfrm>
          <a:prstGeom prst="rect">
            <a:avLst/>
          </a:prstGeom>
        </p:spPr>
      </p:pic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D669C507-53E1-9F88-C69E-F7C19AC4AAC4}"/>
              </a:ext>
            </a:extLst>
          </p:cNvPr>
          <p:cNvSpPr/>
          <p:nvPr/>
        </p:nvSpPr>
        <p:spPr>
          <a:xfrm>
            <a:off x="457048" y="3874760"/>
            <a:ext cx="4803332" cy="33253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Leave One Patient Out Cross Validation</a:t>
            </a:r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57E80B1D-E398-A494-3DFB-D9896EECE0AF}"/>
              </a:ext>
            </a:extLst>
          </p:cNvPr>
          <p:cNvSpPr/>
          <p:nvPr/>
        </p:nvSpPr>
        <p:spPr>
          <a:xfrm>
            <a:off x="1504044" y="5438558"/>
            <a:ext cx="1005840" cy="416560"/>
          </a:xfrm>
          <a:prstGeom prst="roundRect">
            <a:avLst/>
          </a:prstGeom>
          <a:solidFill>
            <a:schemeClr val="accent4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Train</a:t>
            </a:r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AC93265E-4946-969E-AE3C-881F968089C5}"/>
              </a:ext>
            </a:extLst>
          </p:cNvPr>
          <p:cNvSpPr/>
          <p:nvPr/>
        </p:nvSpPr>
        <p:spPr>
          <a:xfrm>
            <a:off x="3022605" y="5438558"/>
            <a:ext cx="1005840" cy="4165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B0B0E63-BE0B-E582-C53B-18ADEE1ADF9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F93993A-E562-F35D-2961-9FFBE6E48038}"/>
              </a:ext>
            </a:extLst>
          </p:cNvPr>
          <p:cNvGrpSpPr/>
          <p:nvPr/>
        </p:nvGrpSpPr>
        <p:grpSpPr>
          <a:xfrm>
            <a:off x="4943629" y="2080260"/>
            <a:ext cx="5786040" cy="3228281"/>
            <a:chOff x="5606826" y="2081996"/>
            <a:chExt cx="5253990" cy="3228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𝑅𝑒𝑐𝑎𝑙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𝑠𝑐𝑜𝑟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𝑊𝑒𝑖𝑔h𝑡𝑒𝑑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1908035-3F89-6161-629B-C9C734438216}"/>
              </a:ext>
            </a:extLst>
          </p:cNvPr>
          <p:cNvSpPr/>
          <p:nvPr/>
        </p:nvSpPr>
        <p:spPr>
          <a:xfrm>
            <a:off x="6465049" y="1495783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Classification metrics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F9325558-0772-9B05-DA4F-B7C6111060BD}"/>
              </a:ext>
            </a:extLst>
          </p:cNvPr>
          <p:cNvSpPr/>
          <p:nvPr/>
        </p:nvSpPr>
        <p:spPr>
          <a:xfrm>
            <a:off x="7994604" y="2206538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amount of positive predictions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5D46DEC-500B-F582-8500-FBED90B205A3}"/>
              </a:ext>
            </a:extLst>
          </p:cNvPr>
          <p:cNvSpPr/>
          <p:nvPr/>
        </p:nvSpPr>
        <p:spPr>
          <a:xfrm>
            <a:off x="7994604" y="3000264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total positive traces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09670FD-08A8-CDC4-1D15-E3141AC83133}"/>
              </a:ext>
            </a:extLst>
          </p:cNvPr>
          <p:cNvSpPr/>
          <p:nvPr/>
        </p:nvSpPr>
        <p:spPr>
          <a:xfrm>
            <a:off x="8882436" y="3852584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Balance between precision and recall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25887EB-0000-89B7-CE73-04D8DF7FE2B6}"/>
              </a:ext>
            </a:extLst>
          </p:cNvPr>
          <p:cNvSpPr/>
          <p:nvPr/>
        </p:nvSpPr>
        <p:spPr>
          <a:xfrm>
            <a:off x="10642788" y="4678551"/>
            <a:ext cx="1282980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Global metric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6B9AA21-E3CD-3E04-876B-1B02E29283E5}"/>
              </a:ext>
            </a:extLst>
          </p:cNvPr>
          <p:cNvSpPr/>
          <p:nvPr/>
        </p:nvSpPr>
        <p:spPr>
          <a:xfrm>
            <a:off x="3601741" y="3146995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D99FAE0-B09E-5218-1969-120E616CFB0B}"/>
              </a:ext>
            </a:extLst>
          </p:cNvPr>
          <p:cNvSpPr/>
          <p:nvPr/>
        </p:nvSpPr>
        <p:spPr>
          <a:xfrm>
            <a:off x="1705588" y="3146995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pathology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95452" y="1564640"/>
            <a:ext cx="546354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noProof="0" dirty="0"/>
          </a:p>
          <a:p>
            <a:pPr>
              <a:spcBef>
                <a:spcPts val="600"/>
              </a:spcBef>
            </a:pPr>
            <a:r>
              <a:rPr lang="en-GB" b="1" noProof="0" dirty="0"/>
              <a:t>Atrioventricular nodal </a:t>
            </a:r>
            <a:r>
              <a:rPr lang="en-GB" b="1" noProof="0" dirty="0" err="1"/>
              <a:t>reentrant</a:t>
            </a:r>
            <a:r>
              <a:rPr lang="en-GB" b="1" noProof="0" dirty="0"/>
              <a:t> tachycardia (AVNRT) </a:t>
            </a:r>
            <a:r>
              <a:rPr lang="en-GB" noProof="0" dirty="0"/>
              <a:t>is caused by the </a:t>
            </a:r>
            <a:r>
              <a:rPr lang="en-GB" b="1" noProof="0" dirty="0">
                <a:solidFill>
                  <a:srgbClr val="002060"/>
                </a:solidFill>
              </a:rPr>
              <a:t>presence of  a </a:t>
            </a:r>
            <a:r>
              <a:rPr lang="en-GB" b="1" noProof="0" dirty="0" err="1">
                <a:solidFill>
                  <a:srgbClr val="002060"/>
                </a:solidFill>
              </a:rPr>
              <a:t>reentrant</a:t>
            </a:r>
            <a:r>
              <a:rPr lang="en-GB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noProof="0" dirty="0"/>
              <a:t>, that triggers rapid heartbeats.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1CB62C5-1C97-0A59-6A1A-39CE00273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6563010" y="1564640"/>
            <a:ext cx="5060029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943F8B75-4FFF-7244-03B3-67C821F6CA37}"/>
              </a:ext>
            </a:extLst>
          </p:cNvPr>
          <p:cNvSpPr/>
          <p:nvPr/>
        </p:nvSpPr>
        <p:spPr>
          <a:xfrm rot="20220731">
            <a:off x="9709405" y="3588314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6D64B9EC-56C8-50AA-6C90-D7292B80153F}"/>
              </a:ext>
            </a:extLst>
          </p:cNvPr>
          <p:cNvSpPr/>
          <p:nvPr/>
        </p:nvSpPr>
        <p:spPr>
          <a:xfrm rot="20220731">
            <a:off x="9610667" y="3388141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329CAE-57BB-78E9-9A65-B5D71D4A8BF4}"/>
              </a:ext>
            </a:extLst>
          </p:cNvPr>
          <p:cNvSpPr/>
          <p:nvPr/>
        </p:nvSpPr>
        <p:spPr>
          <a:xfrm rot="20220731">
            <a:off x="9511927" y="316956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09D3D7B4-82F6-3E43-CBA4-9A5DC09F9353}"/>
              </a:ext>
            </a:extLst>
          </p:cNvPr>
          <p:cNvSpPr/>
          <p:nvPr/>
        </p:nvSpPr>
        <p:spPr>
          <a:xfrm rot="18551426">
            <a:off x="9869211" y="3734605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AA97B62B-F033-217A-9FFE-8616128A5E61}"/>
              </a:ext>
            </a:extLst>
          </p:cNvPr>
          <p:cNvSpPr/>
          <p:nvPr/>
        </p:nvSpPr>
        <p:spPr>
          <a:xfrm rot="19139589">
            <a:off x="10041803" y="391668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332A9FAA-EA65-9A76-4B70-7816D670A383}"/>
              </a:ext>
            </a:extLst>
          </p:cNvPr>
          <p:cNvSpPr/>
          <p:nvPr/>
        </p:nvSpPr>
        <p:spPr>
          <a:xfrm rot="19492239">
            <a:off x="10187171" y="4094538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45EDC9E0-9E6E-D56F-81F6-93046DEB300C}"/>
              </a:ext>
            </a:extLst>
          </p:cNvPr>
          <p:cNvSpPr/>
          <p:nvPr/>
        </p:nvSpPr>
        <p:spPr>
          <a:xfrm rot="19492239">
            <a:off x="10320121" y="4290516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0DB36307-4A62-2C25-C28F-7CF562B0183F}"/>
              </a:ext>
            </a:extLst>
          </p:cNvPr>
          <p:cNvSpPr/>
          <p:nvPr/>
        </p:nvSpPr>
        <p:spPr>
          <a:xfrm rot="1139861">
            <a:off x="9754227" y="3818506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DCA7915-41AA-5FD1-451E-8F74A627B884}"/>
              </a:ext>
            </a:extLst>
          </p:cNvPr>
          <p:cNvSpPr/>
          <p:nvPr/>
        </p:nvSpPr>
        <p:spPr>
          <a:xfrm rot="1823218">
            <a:off x="9698653" y="3931928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CF242CBD-006E-9436-CACE-56B7982C4BAD}"/>
              </a:ext>
            </a:extLst>
          </p:cNvPr>
          <p:cNvSpPr/>
          <p:nvPr/>
        </p:nvSpPr>
        <p:spPr>
          <a:xfrm rot="2882369">
            <a:off x="9612025" y="4030021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E6CEF5EA-BE02-7FF8-A2C7-AE7160BE6529}"/>
              </a:ext>
            </a:extLst>
          </p:cNvPr>
          <p:cNvSpPr/>
          <p:nvPr/>
        </p:nvSpPr>
        <p:spPr>
          <a:xfrm rot="4769689">
            <a:off x="9488414" y="407660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E2E594C9-4BC5-76D6-99F6-635525A54136}"/>
              </a:ext>
            </a:extLst>
          </p:cNvPr>
          <p:cNvSpPr/>
          <p:nvPr/>
        </p:nvSpPr>
        <p:spPr>
          <a:xfrm rot="6376071">
            <a:off x="9354558" y="404503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7186B134-0203-B062-DB3A-31A8A6DE4503}"/>
              </a:ext>
            </a:extLst>
          </p:cNvPr>
          <p:cNvSpPr/>
          <p:nvPr/>
        </p:nvSpPr>
        <p:spPr>
          <a:xfrm rot="9132741">
            <a:off x="9265933" y="3957249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" name="Immagine 2" descr="Immagine che contiene schizzo, disegno, diagramma, clipart&#10;&#10;Il contenuto generato dall'IA potrebbe non essere corretto.">
            <a:extLst>
              <a:ext uri="{FF2B5EF4-FFF2-40B4-BE49-F238E27FC236}">
                <a16:creationId xmlns:a16="http://schemas.microsoft.com/office/drawing/2014/main" id="{4E4D0E4C-F20F-E940-0142-92780B860FA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8" y="3258207"/>
            <a:ext cx="4201303" cy="2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89D0-D0ED-9131-696E-5CFCDEC4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6A8BF-A05D-44ED-656E-6CD6D09D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880DC7-4B3D-8F5D-A5B4-7DFD28A6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E211931-12E6-E9DE-C5B4-44D96ECD8441}"/>
              </a:ext>
            </a:extLst>
          </p:cNvPr>
          <p:cNvGrpSpPr/>
          <p:nvPr/>
        </p:nvGrpSpPr>
        <p:grpSpPr>
          <a:xfrm>
            <a:off x="68837" y="1545362"/>
            <a:ext cx="2954842" cy="4720966"/>
            <a:chOff x="68837" y="1545362"/>
            <a:chExt cx="2954842" cy="47209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6D7088E-BDD9-5DEF-AA4F-791ED47F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37" y="2011469"/>
              <a:ext cx="2954842" cy="2393771"/>
            </a:xfrm>
            <a:prstGeom prst="rect">
              <a:avLst/>
            </a:prstGeom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9C5E492-386F-AFA1-FC7D-0CCAF8E8661D}"/>
                </a:ext>
              </a:extLst>
            </p:cNvPr>
            <p:cNvSpPr/>
            <p:nvPr/>
          </p:nvSpPr>
          <p:spPr>
            <a:xfrm>
              <a:off x="295946" y="1545362"/>
              <a:ext cx="2484654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Knowledge based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2D46123-E94F-4C8F-FD00-43BC7A69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6" t="29341" r="546" b="17643"/>
            <a:stretch/>
          </p:blipFill>
          <p:spPr>
            <a:xfrm>
              <a:off x="407866" y="4356319"/>
              <a:ext cx="2299023" cy="988561"/>
            </a:xfrm>
            <a:prstGeom prst="rect">
              <a:avLst/>
            </a:prstGeom>
          </p:spPr>
        </p:pic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72F8545-2B8D-9467-E0F3-50C91D94EB0D}"/>
                </a:ext>
              </a:extLst>
            </p:cNvPr>
            <p:cNvSpPr/>
            <p:nvPr/>
          </p:nvSpPr>
          <p:spPr>
            <a:xfrm>
              <a:off x="399882" y="5344880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Partial classification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Fixed time thresholds and rigid rules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C781217-84A8-450C-7A5C-D77D5372250F}"/>
                </a:ext>
              </a:extLst>
            </p:cNvPr>
            <p:cNvSpPr/>
            <p:nvPr/>
          </p:nvSpPr>
          <p:spPr>
            <a:xfrm>
              <a:off x="1371541" y="2349500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BDC1763-C9D5-D714-B26B-F11DA3F8F3D9}"/>
                </a:ext>
              </a:extLst>
            </p:cNvPr>
            <p:cNvSpPr/>
            <p:nvPr/>
          </p:nvSpPr>
          <p:spPr>
            <a:xfrm>
              <a:off x="1371541" y="35492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21E5BE90-4363-37AE-BD25-F1CF17B896E2}"/>
                </a:ext>
              </a:extLst>
            </p:cNvPr>
            <p:cNvSpPr/>
            <p:nvPr/>
          </p:nvSpPr>
          <p:spPr>
            <a:xfrm>
              <a:off x="1974620" y="293274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793F9BA-7F6A-FAB3-5723-32BBED79FEF0}"/>
                </a:ext>
              </a:extLst>
            </p:cNvPr>
            <p:cNvSpPr/>
            <p:nvPr/>
          </p:nvSpPr>
          <p:spPr>
            <a:xfrm>
              <a:off x="761349" y="29317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A11A5EB1-61D3-8E74-1238-C98876B99556}"/>
              </a:ext>
            </a:extLst>
          </p:cNvPr>
          <p:cNvGrpSpPr/>
          <p:nvPr/>
        </p:nvGrpSpPr>
        <p:grpSpPr>
          <a:xfrm>
            <a:off x="3082949" y="1545362"/>
            <a:ext cx="2954840" cy="4718700"/>
            <a:chOff x="3082949" y="1545362"/>
            <a:chExt cx="2954840" cy="4718700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B9C79FE-0DDD-A998-FCA7-29ABFF51B45B}"/>
                </a:ext>
              </a:extLst>
            </p:cNvPr>
            <p:cNvSpPr/>
            <p:nvPr/>
          </p:nvSpPr>
          <p:spPr>
            <a:xfrm>
              <a:off x="3268277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Decision Tree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945D824-2324-546B-6FB2-024CB346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2949" y="1974763"/>
              <a:ext cx="2954840" cy="234447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CC6FA00-BF64-3632-C52A-D4BA17AB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" t="28366" r="-1226" b="19406"/>
            <a:stretch/>
          </p:blipFill>
          <p:spPr>
            <a:xfrm>
              <a:off x="3409708" y="4263127"/>
              <a:ext cx="2301322" cy="999215"/>
            </a:xfrm>
            <a:prstGeom prst="rect">
              <a:avLst/>
            </a:prstGeom>
          </p:spPr>
        </p:pic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2C8AC0C-4421-61E3-A7CE-706ABAC8CE18}"/>
                </a:ext>
              </a:extLst>
            </p:cNvPr>
            <p:cNvSpPr/>
            <p:nvPr/>
          </p:nvSpPr>
          <p:spPr>
            <a:xfrm>
              <a:off x="3409708" y="5342614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Improves KB performance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5E6BE6B0-8D1E-26A3-8F29-4F3F8071CFF9}"/>
                </a:ext>
              </a:extLst>
            </p:cNvPr>
            <p:cNvSpPr/>
            <p:nvPr/>
          </p:nvSpPr>
          <p:spPr>
            <a:xfrm>
              <a:off x="4350767" y="23056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07025DB1-20ED-86F6-CA60-1C1071D4C6B6}"/>
                </a:ext>
              </a:extLst>
            </p:cNvPr>
            <p:cNvSpPr/>
            <p:nvPr/>
          </p:nvSpPr>
          <p:spPr>
            <a:xfrm>
              <a:off x="4350767" y="349168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123BB0BA-9699-D2C2-E936-DF418F4CE3A6}"/>
                </a:ext>
              </a:extLst>
            </p:cNvPr>
            <p:cNvSpPr/>
            <p:nvPr/>
          </p:nvSpPr>
          <p:spPr>
            <a:xfrm>
              <a:off x="493708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87CB4AEA-CD43-921C-2212-12118E584A78}"/>
                </a:ext>
              </a:extLst>
            </p:cNvPr>
            <p:cNvSpPr/>
            <p:nvPr/>
          </p:nvSpPr>
          <p:spPr>
            <a:xfrm>
              <a:off x="377289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108BFCD-A510-376C-6929-A56296313C03}"/>
              </a:ext>
            </a:extLst>
          </p:cNvPr>
          <p:cNvGrpSpPr/>
          <p:nvPr/>
        </p:nvGrpSpPr>
        <p:grpSpPr>
          <a:xfrm>
            <a:off x="6119297" y="1545362"/>
            <a:ext cx="2954840" cy="4718542"/>
            <a:chOff x="6119297" y="1545362"/>
            <a:chExt cx="2954840" cy="4718542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DA5F743-79AF-7DE0-F2E9-049D13662042}"/>
                </a:ext>
              </a:extLst>
            </p:cNvPr>
            <p:cNvSpPr/>
            <p:nvPr/>
          </p:nvSpPr>
          <p:spPr>
            <a:xfrm>
              <a:off x="6347848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Multinomial Logistic Regression</a:t>
              </a:r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316BD96-191D-E531-8B9F-E5B2CA97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19297" y="2011469"/>
              <a:ext cx="2954840" cy="2276974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F4A76100-F269-C92D-8FF1-D8504136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6" r="19041" b="19223"/>
            <a:stretch/>
          </p:blipFill>
          <p:spPr>
            <a:xfrm>
              <a:off x="6413849" y="4257700"/>
              <a:ext cx="2405993" cy="1004641"/>
            </a:xfrm>
            <a:prstGeom prst="rect">
              <a:avLst/>
            </a:prstGeom>
          </p:spPr>
        </p:pic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12F435E-7072-096A-05D6-5F7EFB7EADDC}"/>
                </a:ext>
              </a:extLst>
            </p:cNvPr>
            <p:cNvSpPr/>
            <p:nvPr/>
          </p:nvSpPr>
          <p:spPr>
            <a:xfrm>
              <a:off x="6481553" y="5342456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Probabilistic interpretation of model parameters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Performs similarly to KB classifier</a:t>
              </a: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81DC867C-6260-8A33-BA4F-6236A5E9F347}"/>
                </a:ext>
              </a:extLst>
            </p:cNvPr>
            <p:cNvSpPr/>
            <p:nvPr/>
          </p:nvSpPr>
          <p:spPr>
            <a:xfrm>
              <a:off x="7426725" y="230820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3815A7A9-886F-E093-8696-79DF7ED370D8}"/>
                </a:ext>
              </a:extLst>
            </p:cNvPr>
            <p:cNvSpPr/>
            <p:nvPr/>
          </p:nvSpPr>
          <p:spPr>
            <a:xfrm>
              <a:off x="7426725" y="3458309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0BAEF65-5833-043B-EFC0-1DCEAEF3C836}"/>
                </a:ext>
              </a:extLst>
            </p:cNvPr>
            <p:cNvSpPr/>
            <p:nvPr/>
          </p:nvSpPr>
          <p:spPr>
            <a:xfrm>
              <a:off x="8029804" y="2891451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52F34D3F-F8F5-8580-2254-E1CDE113F433}"/>
                </a:ext>
              </a:extLst>
            </p:cNvPr>
            <p:cNvSpPr/>
            <p:nvPr/>
          </p:nvSpPr>
          <p:spPr>
            <a:xfrm>
              <a:off x="6816533" y="2890498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FDCCADC-60A5-ADAA-3D50-FAA7F626FCFC}"/>
              </a:ext>
            </a:extLst>
          </p:cNvPr>
          <p:cNvGrpSpPr/>
          <p:nvPr/>
        </p:nvGrpSpPr>
        <p:grpSpPr>
          <a:xfrm>
            <a:off x="9168323" y="1545362"/>
            <a:ext cx="2954840" cy="4718543"/>
            <a:chOff x="9168323" y="1545362"/>
            <a:chExt cx="2954840" cy="4718543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67630FD-9F19-24F3-4A88-E0B3D79E35B5}"/>
                </a:ext>
              </a:extLst>
            </p:cNvPr>
            <p:cNvSpPr/>
            <p:nvPr/>
          </p:nvSpPr>
          <p:spPr>
            <a:xfrm>
              <a:off x="9427419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Support Vector Machine</a:t>
              </a:r>
            </a:p>
          </p:txBody>
        </p:sp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0DFD2343-0C7D-15FC-3699-85CB6DAB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68323" y="1965340"/>
              <a:ext cx="2954840" cy="2276974"/>
            </a:xfrm>
            <a:prstGeom prst="rect">
              <a:avLst/>
            </a:prstGeom>
          </p:spPr>
        </p:pic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A741A297-CFA4-3746-96D5-5680F577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9497" r="12655" b="19888"/>
            <a:stretch/>
          </p:blipFill>
          <p:spPr>
            <a:xfrm>
              <a:off x="9450197" y="4257699"/>
              <a:ext cx="2405993" cy="100464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D9CB310-93E5-EAAE-4336-5D408B78B55F}"/>
                </a:ext>
              </a:extLst>
            </p:cNvPr>
            <p:cNvSpPr/>
            <p:nvPr/>
          </p:nvSpPr>
          <p:spPr>
            <a:xfrm>
              <a:off x="9515335" y="5342456"/>
              <a:ext cx="2276783" cy="921449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Best performing classifier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Capture nonlinear relationships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Hardly explainable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Still affected by misclassification issues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C783896F-C1B8-6EBF-C66E-7F7B1583A1C5}"/>
                </a:ext>
              </a:extLst>
            </p:cNvPr>
            <p:cNvSpPr/>
            <p:nvPr/>
          </p:nvSpPr>
          <p:spPr>
            <a:xfrm>
              <a:off x="10467826" y="2288083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EBD5E42F-8E24-A988-A136-CFFD160CA281}"/>
                </a:ext>
              </a:extLst>
            </p:cNvPr>
            <p:cNvSpPr/>
            <p:nvPr/>
          </p:nvSpPr>
          <p:spPr>
            <a:xfrm>
              <a:off x="10467826" y="343072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A55E78CA-761B-E0EF-0264-CEAAAA07424C}"/>
                </a:ext>
              </a:extLst>
            </p:cNvPr>
            <p:cNvSpPr/>
            <p:nvPr/>
          </p:nvSpPr>
          <p:spPr>
            <a:xfrm>
              <a:off x="1106770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F9EC5693-BA17-06CD-DE79-1E7BA1018765}"/>
                </a:ext>
              </a:extLst>
            </p:cNvPr>
            <p:cNvSpPr/>
            <p:nvPr/>
          </p:nvSpPr>
          <p:spPr>
            <a:xfrm>
              <a:off x="988049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42B14333-C294-B4B6-D8FA-C8349E48C484}"/>
              </a:ext>
            </a:extLst>
          </p:cNvPr>
          <p:cNvCxnSpPr/>
          <p:nvPr/>
        </p:nvCxnSpPr>
        <p:spPr>
          <a:xfrm>
            <a:off x="3082949" y="1450428"/>
            <a:ext cx="0" cy="4813476"/>
          </a:xfrm>
          <a:prstGeom prst="line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3044819" y="1594201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711"/>
          <a:stretch/>
        </p:blipFill>
        <p:spPr>
          <a:xfrm>
            <a:off x="-182694" y="1958219"/>
            <a:ext cx="7081976" cy="435114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243794" y="2300932"/>
            <a:ext cx="1757726" cy="533708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679F3A2-606F-6528-BFB2-530066358427}"/>
              </a:ext>
            </a:extLst>
          </p:cNvPr>
          <p:cNvGrpSpPr/>
          <p:nvPr/>
        </p:nvGrpSpPr>
        <p:grpSpPr>
          <a:xfrm>
            <a:off x="6899282" y="3802055"/>
            <a:ext cx="5184165" cy="2223770"/>
            <a:chOff x="6899282" y="2582469"/>
            <a:chExt cx="5184165" cy="3351718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1071DBD9-64D9-0D8A-6731-5FFD6396F530}"/>
                </a:ext>
              </a:extLst>
            </p:cNvPr>
            <p:cNvSpPr/>
            <p:nvPr/>
          </p:nvSpPr>
          <p:spPr>
            <a:xfrm>
              <a:off x="6899282" y="2582469"/>
              <a:ext cx="5184165" cy="3351718"/>
            </a:xfrm>
            <a:prstGeom prst="roundRect">
              <a:avLst>
                <a:gd name="adj" fmla="val 7423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1"/>
                  </a:solidFill>
                </a:rPr>
                <a:t>Most common features across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Number of active areas on total 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Second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value for TM1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time for TM2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Subdominant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First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Minor peak to dominant peak ratio</a:t>
              </a:r>
            </a:p>
            <a:p>
              <a:endParaRPr lang="en-GB" sz="8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10384790" y="4671616"/>
              <a:ext cx="1554911" cy="1046871"/>
            </a:xfrm>
            <a:prstGeom prst="roundRect">
              <a:avLst>
                <a:gd name="adj" fmla="val 13926"/>
              </a:avLst>
            </a:prstGeom>
            <a:solidFill>
              <a:schemeClr val="accent2">
                <a:alpha val="31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noProof="0" dirty="0">
                  <a:solidFill>
                    <a:schemeClr val="accent1"/>
                  </a:solidFill>
                </a:rPr>
                <a:t>Envelope based and template matching based  features</a:t>
              </a:r>
              <a:endParaRPr lang="en-GB" sz="1050" noProof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547C678-00D1-E816-868B-2E968EE4A3E1}"/>
              </a:ext>
            </a:extLst>
          </p:cNvPr>
          <p:cNvSpPr/>
          <p:nvPr/>
        </p:nvSpPr>
        <p:spPr>
          <a:xfrm>
            <a:off x="6899282" y="2189998"/>
            <a:ext cx="5184165" cy="1239002"/>
          </a:xfrm>
          <a:prstGeom prst="roundRect">
            <a:avLst>
              <a:gd name="adj" fmla="val 7423"/>
            </a:avLst>
          </a:prstGeom>
          <a:solidFill>
            <a:schemeClr val="accent5">
              <a:lumMod val="40000"/>
              <a:lumOff val="60000"/>
              <a:alpha val="31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1"/>
                </a:solidFill>
              </a:rPr>
              <a:t>Most important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endParaRPr lang="en-GB" sz="1200" noProof="0" dirty="0">
              <a:solidFill>
                <a:srgbClr val="002060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D7F6BCE-63C1-6E01-A856-900D7AFFA93B}"/>
              </a:ext>
            </a:extLst>
          </p:cNvPr>
          <p:cNvCxnSpPr>
            <a:cxnSpLocks/>
          </p:cNvCxnSpPr>
          <p:nvPr/>
        </p:nvCxnSpPr>
        <p:spPr>
          <a:xfrm>
            <a:off x="934720" y="2966258"/>
            <a:ext cx="106680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D41F847-4EC0-7670-5C2D-24B3D1B7B0C1}"/>
              </a:ext>
            </a:extLst>
          </p:cNvPr>
          <p:cNvCxnSpPr>
            <a:cxnSpLocks/>
          </p:cNvCxnSpPr>
          <p:nvPr/>
        </p:nvCxnSpPr>
        <p:spPr>
          <a:xfrm>
            <a:off x="1389888" y="5157665"/>
            <a:ext cx="611632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492" y="1921060"/>
            <a:ext cx="9031016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For the first time, a </a:t>
            </a:r>
            <a:r>
              <a:rPr lang="en-US" sz="1800" b="1" i="1" dirty="0"/>
              <a:t>knowledge-based</a:t>
            </a:r>
            <a:r>
              <a:rPr lang="en-US" sz="1800" i="1" dirty="0"/>
              <a:t> classifier has been </a:t>
            </a:r>
            <a:r>
              <a:rPr lang="en-US" sz="1800" b="1" i="1" dirty="0"/>
              <a:t>proposed</a:t>
            </a:r>
            <a:r>
              <a:rPr lang="en-US" sz="1800" i="1" dirty="0"/>
              <a:t> that can </a:t>
            </a:r>
            <a:r>
              <a:rPr lang="en-US" sz="1800" b="1" i="1" dirty="0"/>
              <a:t>mimic</a:t>
            </a:r>
            <a:r>
              <a:rPr lang="en-US" sz="1800" i="1" dirty="0"/>
              <a:t> the way </a:t>
            </a:r>
            <a:r>
              <a:rPr lang="en-US" sz="1800" b="1" i="1" dirty="0"/>
              <a:t>clinicians</a:t>
            </a:r>
            <a:r>
              <a:rPr lang="en-US" sz="1800" i="1" dirty="0"/>
              <a:t>' </a:t>
            </a:r>
            <a:r>
              <a:rPr lang="en-US" sz="1800" b="1" i="1" dirty="0"/>
              <a:t>reasoning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noProof="0" dirty="0"/>
              <a:t>The </a:t>
            </a:r>
            <a:r>
              <a:rPr lang="en-US" sz="1800" b="1" i="1" noProof="0" dirty="0"/>
              <a:t>knowledge-based</a:t>
            </a:r>
            <a:r>
              <a:rPr lang="en-US" sz="1800" i="1" noProof="0" dirty="0"/>
              <a:t> classifier was </a:t>
            </a:r>
            <a:r>
              <a:rPr lang="en-US" sz="1800" b="1" i="1" noProof="0" dirty="0"/>
              <a:t>compared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with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machine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leaning</a:t>
            </a:r>
            <a:r>
              <a:rPr lang="en-US" sz="1800" i="1" noProof="0" dirty="0"/>
              <a:t> techniques, and the </a:t>
            </a:r>
            <a:r>
              <a:rPr lang="en-US" sz="1800" b="1" i="1" noProof="0" dirty="0"/>
              <a:t>SVM</a:t>
            </a:r>
            <a:r>
              <a:rPr lang="en-US" sz="1800" i="1" noProof="0" dirty="0"/>
              <a:t> model </a:t>
            </a:r>
            <a:r>
              <a:rPr lang="en-US" sz="1800" b="1" i="1" noProof="0" dirty="0"/>
              <a:t>outperformed</a:t>
            </a:r>
            <a:r>
              <a:rPr lang="en-US" sz="1800" i="1" noProof="0" dirty="0"/>
              <a:t> it. </a:t>
            </a:r>
            <a:r>
              <a:rPr lang="en-US" sz="1800" b="1" i="1" noProof="0" dirty="0"/>
              <a:t>However</a:t>
            </a:r>
            <a:r>
              <a:rPr lang="en-US" sz="1800" i="1" noProof="0" dirty="0"/>
              <a:t>, even the best model </a:t>
            </a:r>
            <a:r>
              <a:rPr lang="en-US" sz="1800" b="1" i="1" noProof="0" dirty="0"/>
              <a:t>suffers</a:t>
            </a:r>
            <a:r>
              <a:rPr lang="en-US" sz="1800" i="1" noProof="0" dirty="0"/>
              <a:t> from </a:t>
            </a:r>
            <a:r>
              <a:rPr lang="en-US" sz="1800" b="1" i="1" noProof="0" dirty="0"/>
              <a:t>some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degree</a:t>
            </a:r>
            <a:r>
              <a:rPr lang="en-US" sz="1800" i="1" noProof="0" dirty="0"/>
              <a:t> of </a:t>
            </a:r>
            <a:r>
              <a:rPr lang="en-US" sz="1800" b="1" i="1" noProof="0" dirty="0"/>
              <a:t>classification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error</a:t>
            </a:r>
            <a:r>
              <a:rPr lang="en-US" sz="1800" i="1" noProof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activity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F7A4-6050-EE55-F307-8CF452E8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E0437-8B78-AD9C-113B-264929D2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Future works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82B370-9C55-2CD5-9181-49FA3067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D217F45-A009-07E7-84F2-877317E5617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07B0A4-0760-783D-682A-EB72DD0759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680AE6A-B0CA-3768-FD49-5364C730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2" y="1595120"/>
            <a:ext cx="9031016" cy="4419600"/>
          </a:xfrm>
        </p:spPr>
        <p:txBody>
          <a:bodyPr>
            <a:noAutofit/>
          </a:bodyPr>
          <a:lstStyle/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i="1" dirty="0"/>
              <a:t>Fine</a:t>
            </a:r>
            <a:r>
              <a:rPr lang="en-US" sz="1800" i="1" dirty="0"/>
              <a:t> </a:t>
            </a:r>
            <a:r>
              <a:rPr lang="en-US" sz="1800" b="1" i="1" dirty="0"/>
              <a:t>tuning</a:t>
            </a:r>
            <a:r>
              <a:rPr lang="en-US" sz="1800" i="1" dirty="0"/>
              <a:t> of model parameters 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800" i="1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i="1" dirty="0"/>
              <a:t>Other</a:t>
            </a:r>
            <a:r>
              <a:rPr lang="en-US" sz="1800" i="1" dirty="0"/>
              <a:t> </a:t>
            </a:r>
            <a:r>
              <a:rPr lang="en-US" sz="1800" b="1" i="1" dirty="0"/>
              <a:t>models</a:t>
            </a:r>
            <a:r>
              <a:rPr lang="en-US" sz="1800" i="1" dirty="0"/>
              <a:t> evaluation, like Random Forest, AdaBoost or XgBoost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800" i="1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i="1" noProof="0" dirty="0"/>
              <a:t>Improving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feature</a:t>
            </a:r>
            <a:r>
              <a:rPr lang="en-US" sz="1800" i="1" dirty="0"/>
              <a:t> </a:t>
            </a:r>
            <a:r>
              <a:rPr lang="en-US" sz="1800" b="1" i="1" dirty="0"/>
              <a:t>selection</a:t>
            </a:r>
            <a:r>
              <a:rPr lang="en-US" sz="1800" i="1" dirty="0"/>
              <a:t> using specific algorithms like stepwise selection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800" i="1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b="1" noProof="0" dirty="0"/>
              <a:t>Down-sampling</a:t>
            </a:r>
            <a:r>
              <a:rPr lang="en-GB" sz="1800" noProof="0" dirty="0"/>
              <a:t> to balance the dataset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b="1" noProof="0" dirty="0"/>
              <a:t>Exploring</a:t>
            </a:r>
            <a:r>
              <a:rPr lang="en-GB" sz="1800" noProof="0" dirty="0"/>
              <a:t> the usage of </a:t>
            </a:r>
            <a:r>
              <a:rPr lang="en-GB" sz="1800" b="1" noProof="0" dirty="0"/>
              <a:t>spatial</a:t>
            </a:r>
            <a:r>
              <a:rPr lang="en-GB" sz="1800" noProof="0" dirty="0"/>
              <a:t>/</a:t>
            </a:r>
            <a:r>
              <a:rPr lang="en-GB" sz="1800" b="1" noProof="0" dirty="0"/>
              <a:t>geometrical</a:t>
            </a:r>
            <a:r>
              <a:rPr lang="en-GB" sz="1800" noProof="0" dirty="0"/>
              <a:t> features 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dirty="0"/>
              <a:t>Usage of </a:t>
            </a:r>
            <a:r>
              <a:rPr lang="en-GB" sz="1800" b="1" dirty="0"/>
              <a:t>Deep-Learning</a:t>
            </a:r>
            <a:r>
              <a:rPr lang="en-GB" sz="1800" dirty="0"/>
              <a:t> models like CNN or RNN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dirty="0"/>
              <a:t>Exploring the usage of </a:t>
            </a:r>
            <a:r>
              <a:rPr lang="en-GB" sz="1800" b="1" dirty="0"/>
              <a:t>unsupervised</a:t>
            </a:r>
            <a:r>
              <a:rPr lang="en-GB" sz="1800" dirty="0"/>
              <a:t> </a:t>
            </a:r>
            <a:r>
              <a:rPr lang="en-GB" sz="1800" b="1" dirty="0"/>
              <a:t>learning</a:t>
            </a:r>
            <a:r>
              <a:rPr lang="en-GB" sz="1800" dirty="0"/>
              <a:t> algorithms </a:t>
            </a:r>
            <a:endParaRPr lang="en-GB" sz="1800" noProof="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noProof="0" dirty="0"/>
          </a:p>
        </p:txBody>
      </p:sp>
    </p:spTree>
    <p:extLst>
      <p:ext uri="{BB962C8B-B14F-4D97-AF65-F5344CB8AC3E}">
        <p14:creationId xmlns:p14="http://schemas.microsoft.com/office/powerpoint/2010/main" val="46263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020C96-BCDD-E259-6A25-29782194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9F7615-C98E-C81A-4B95-CADAB66C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F5A68C-7B21-EC8C-03CF-4079B3B3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ADBC3E7-776B-056D-E6A5-22A3706102DE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3F92B97-094D-4E15-A547-D3148B226A53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2F7E77C-3D09-91EF-9FC4-FEC887261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19" y="2100131"/>
            <a:ext cx="4824725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Knowledge-based</a:t>
            </a:r>
            <a:r>
              <a:rPr lang="en-GB" sz="1800" noProof="0" dirty="0"/>
              <a:t> model is able to mimic properly the clinician decision flow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SVM</a:t>
            </a:r>
            <a:r>
              <a:rPr lang="en-GB" sz="1800" noProof="0" dirty="0"/>
              <a:t> achieved the </a:t>
            </a:r>
            <a:r>
              <a:rPr lang="en-GB" sz="1800" b="1" i="1" noProof="0" dirty="0"/>
              <a:t>best</a:t>
            </a:r>
            <a:r>
              <a:rPr lang="en-GB" sz="1800" noProof="0" dirty="0"/>
              <a:t> </a:t>
            </a:r>
            <a:r>
              <a:rPr lang="en-GB" sz="1800" b="1" i="1" noProof="0" dirty="0"/>
              <a:t>performance</a:t>
            </a:r>
            <a:r>
              <a:rPr lang="en-GB" sz="1800" noProof="0" dirty="0"/>
              <a:t>, effectively capturing non-linear relationships in features.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activity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24D471C-735B-1865-825F-474B1AF4DCA5}"/>
              </a:ext>
            </a:extLst>
          </p:cNvPr>
          <p:cNvSpPr/>
          <p:nvPr/>
        </p:nvSpPr>
        <p:spPr>
          <a:xfrm>
            <a:off x="1725542" y="1656495"/>
            <a:ext cx="2661877" cy="343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Main findings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C9E4C2B5-6905-B86B-3AC7-84D192F79695}"/>
              </a:ext>
            </a:extLst>
          </p:cNvPr>
          <p:cNvSpPr txBox="1">
            <a:spLocks/>
          </p:cNvSpPr>
          <p:nvPr/>
        </p:nvSpPr>
        <p:spPr>
          <a:xfrm>
            <a:off x="6723156" y="2100131"/>
            <a:ext cx="4824725" cy="1601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Explore </a:t>
            </a:r>
            <a:r>
              <a:rPr lang="en-GB" sz="1800" b="1" i="1" noProof="0" dirty="0"/>
              <a:t>deep</a:t>
            </a:r>
            <a:r>
              <a:rPr lang="en-GB" sz="1800" noProof="0" dirty="0"/>
              <a:t> </a:t>
            </a:r>
            <a:r>
              <a:rPr lang="en-GB" sz="1800" b="1" i="1" noProof="0" dirty="0"/>
              <a:t>learning</a:t>
            </a:r>
            <a:r>
              <a:rPr lang="en-GB" sz="1800" noProof="0" dirty="0"/>
              <a:t> (CNNs, RNNs) to better capture complex signal dynamics.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Utilize </a:t>
            </a:r>
            <a:r>
              <a:rPr lang="en-GB" sz="1800" b="1" i="1" noProof="0" dirty="0"/>
              <a:t>spatial</a:t>
            </a:r>
            <a:r>
              <a:rPr lang="en-GB" sz="1800" noProof="0" dirty="0"/>
              <a:t> and </a:t>
            </a:r>
            <a:r>
              <a:rPr lang="en-GB" sz="1800" b="1" i="1" noProof="0" dirty="0"/>
              <a:t>geometrical</a:t>
            </a:r>
            <a:r>
              <a:rPr lang="en-GB" sz="1800" noProof="0" dirty="0"/>
              <a:t> </a:t>
            </a:r>
            <a:r>
              <a:rPr lang="en-GB" sz="1800" b="1" i="1" noProof="0" dirty="0"/>
              <a:t>information</a:t>
            </a:r>
            <a:r>
              <a:rPr lang="en-GB" sz="1800" noProof="0" dirty="0"/>
              <a:t> for improved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Expand</a:t>
            </a:r>
            <a:r>
              <a:rPr lang="en-GB" sz="1800" noProof="0" dirty="0"/>
              <a:t> the </a:t>
            </a:r>
            <a:r>
              <a:rPr lang="en-GB" sz="1800" b="1" i="1" noProof="0" dirty="0"/>
              <a:t>dataset</a:t>
            </a:r>
            <a:r>
              <a:rPr lang="en-GB" sz="1800" noProof="0" dirty="0"/>
              <a:t> to improve generalization and robustness.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Develop a </a:t>
            </a:r>
            <a:r>
              <a:rPr lang="en-GB" sz="1800" b="1" i="1" noProof="0" dirty="0"/>
              <a:t>real-time</a:t>
            </a:r>
            <a:r>
              <a:rPr lang="en-GB" sz="1800" noProof="0" dirty="0"/>
              <a:t> </a:t>
            </a:r>
            <a:r>
              <a:rPr lang="en-GB" sz="1800" b="1" i="1" noProof="0" dirty="0"/>
              <a:t>decision</a:t>
            </a:r>
            <a:r>
              <a:rPr lang="en-GB" sz="1800" noProof="0" dirty="0"/>
              <a:t> </a:t>
            </a:r>
            <a:r>
              <a:rPr lang="en-GB" sz="1800" b="1" i="1" noProof="0" dirty="0"/>
              <a:t>support</a:t>
            </a:r>
            <a:r>
              <a:rPr lang="en-GB" sz="1800" noProof="0" dirty="0"/>
              <a:t> </a:t>
            </a:r>
            <a:r>
              <a:rPr lang="en-GB" sz="1800" b="1" i="1" noProof="0" dirty="0"/>
              <a:t>system</a:t>
            </a:r>
            <a:r>
              <a:rPr lang="en-GB" sz="1800" noProof="0" dirty="0"/>
              <a:t> for intra-procedural use.</a:t>
            </a:r>
            <a:endParaRPr lang="en-GB" sz="1600" noProof="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46C0B0-0704-B9BE-15C5-A1FCADCEDDA9}"/>
              </a:ext>
            </a:extLst>
          </p:cNvPr>
          <p:cNvSpPr/>
          <p:nvPr/>
        </p:nvSpPr>
        <p:spPr>
          <a:xfrm>
            <a:off x="7804581" y="1656495"/>
            <a:ext cx="2661877" cy="3436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756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E413-B4F4-0CED-58A0-40F64478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C4AB0E-3978-93BB-92FA-0C26664F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3A7DB4D-636F-8355-50EB-6D55CB65C374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BD5C2FE-0888-A7D3-90E1-6ACCB098CC2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F5700D5-98E3-1FC4-4AE8-7BD6F4C71A0E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i="1" noProof="0" dirty="0"/>
              <a:t>Thank you for your attention</a:t>
            </a:r>
            <a:endParaRPr lang="en-GB" sz="2000" i="1" noProof="0" dirty="0"/>
          </a:p>
        </p:txBody>
      </p:sp>
    </p:spTree>
    <p:extLst>
      <p:ext uri="{BB962C8B-B14F-4D97-AF65-F5344CB8AC3E}">
        <p14:creationId xmlns:p14="http://schemas.microsoft.com/office/powerpoint/2010/main" val="1190108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21A63-99BC-7503-017A-832FECE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3AC0E1-61F2-05D4-3633-67D7F010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4ED1704-DB65-1451-46B4-0EF420941F9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83D142-A26F-85F7-6411-79C3E892FB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C9D443A-B773-343B-3F86-555839B50CF9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noProof="0" dirty="0">
                <a:solidFill>
                  <a:schemeClr val="accent1"/>
                </a:solidFill>
              </a:rPr>
              <a:t>Appendices</a:t>
            </a:r>
            <a:endParaRPr lang="en-GB" b="1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A4: 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90F4480-51FD-9423-A37A-399D3F97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3448" y="1672626"/>
            <a:ext cx="2966706" cy="2147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FDBB169-4F44-3308-32FB-676534E99476}"/>
                  </a:ext>
                </a:extLst>
              </p:cNvPr>
              <p:cNvSpPr txBox="1"/>
              <p:nvPr/>
            </p:nvSpPr>
            <p:spPr>
              <a:xfrm>
                <a:off x="327389" y="1558482"/>
                <a:ext cx="5873713" cy="412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noProof="0" dirty="0"/>
                  <a:t>Consists of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decision</a:t>
                </a:r>
                <a:r>
                  <a:rPr lang="en-GB" noProof="0" dirty="0"/>
                  <a:t>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nodes</a:t>
                </a:r>
                <a:r>
                  <a:rPr lang="en-GB" noProof="0" dirty="0"/>
                  <a:t> (feature-based decisions) and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leaf</a:t>
                </a:r>
                <a:r>
                  <a:rPr lang="en-GB" noProof="0" dirty="0"/>
                  <a:t>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nodes</a:t>
                </a:r>
                <a:r>
                  <a:rPr lang="en-GB" noProof="0" dirty="0"/>
                  <a:t> (final outputs: class or value)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noProof="0" dirty="0"/>
                  <a:t>Reclusively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splits data to minimising differences </a:t>
                </a:r>
                <a:r>
                  <a:rPr lang="en-GB" noProof="0" dirty="0"/>
                  <a:t>within nodes, i.e., making the node as </a:t>
                </a:r>
                <a:r>
                  <a:rPr lang="en-GB" i="1" noProof="0" dirty="0"/>
                  <a:t>pure</a:t>
                </a:r>
                <a:r>
                  <a:rPr lang="en-GB" noProof="0" dirty="0"/>
                  <a:t> as possible</a:t>
                </a: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GB" b="1" noProof="0" dirty="0">
                    <a:solidFill>
                      <a:srgbClr val="002060"/>
                    </a:solidFill>
                  </a:rPr>
                  <a:t>Impurity measure needed</a:t>
                </a:r>
                <a:r>
                  <a:rPr lang="en-GB" noProof="0" dirty="0"/>
                  <a:t>: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𝐶𝐸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noProof="0" dirty="0"/>
              </a:p>
              <a:p>
                <a:pPr lvl="1">
                  <a:spcBef>
                    <a:spcPts val="600"/>
                  </a:spcBef>
                </a:pP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00B050"/>
                    </a:solidFill>
                  </a:rPr>
                  <a:t>Pros: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Creates simple decision paths 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Easy to interpret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Cons: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Risk of overfitting if the tree grows too deep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unstable and sensitive to noise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FDBB169-4F44-3308-32FB-676534E9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9" y="1558482"/>
                <a:ext cx="5873713" cy="4127348"/>
              </a:xfrm>
              <a:prstGeom prst="rect">
                <a:avLst/>
              </a:prstGeom>
              <a:blipFill>
                <a:blip r:embed="rId5"/>
                <a:stretch>
                  <a:fillRect l="-935" t="-886" r="-415" b="-14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942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B06A5-4FC1-3F48-D40C-74755255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708042A-71D3-711C-1B3B-DBB0DBF6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48" y="1672626"/>
            <a:ext cx="2966706" cy="21479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DDCAE55-B79F-B7A9-064B-169E2AB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regression: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81684F-FE56-E3F0-81E5-9CD69136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97200E8-E2F0-EF9B-0ADA-BA6CE93181A7}"/>
                  </a:ext>
                </a:extLst>
              </p:cNvPr>
              <p:cNvSpPr txBox="1"/>
              <p:nvPr/>
            </p:nvSpPr>
            <p:spPr>
              <a:xfrm>
                <a:off x="327389" y="1558482"/>
                <a:ext cx="5873713" cy="4464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b="1" noProof="0" dirty="0">
                    <a:solidFill>
                      <a:srgbClr val="002060"/>
                    </a:solidFill>
                  </a:rPr>
                  <a:t>Linear model for multi-class classification. </a:t>
                </a:r>
                <a:br>
                  <a:rPr lang="en-GB" noProof="0" dirty="0"/>
                </a:br>
                <a:r>
                  <a:rPr lang="en-GB" noProof="0" dirty="0"/>
                  <a:t>Predicts class probabilities using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SoftMax function:</a:t>
                </a:r>
              </a:p>
              <a:p>
                <a:pPr>
                  <a:spcBef>
                    <a:spcPts val="600"/>
                  </a:spcBef>
                </a:pPr>
                <a:endParaRPr lang="en-GB" sz="1100" b="1" noProof="0" dirty="0">
                  <a:solidFill>
                    <a:srgbClr val="002060"/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 noProof="0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b="1" i="1" noProof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noProof="0" dirty="0"/>
              </a:p>
              <a:p>
                <a:pPr lvl="1">
                  <a:spcBef>
                    <a:spcPts val="600"/>
                  </a:spcBef>
                </a:pP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00B050"/>
                    </a:solidFill>
                  </a:rPr>
                  <a:t>Pros: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Simple, interpretable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Provides class probabilities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dirty="0"/>
                  <a:t>Provides a probabilistic features importance</a:t>
                </a: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Cons: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Assumes linear decision boundaries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Struggles with non-linearly separable data</a:t>
                </a:r>
                <a:endParaRPr lang="en-GB" noProof="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97200E8-E2F0-EF9B-0ADA-BA6CE9318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9" y="1558482"/>
                <a:ext cx="5873713" cy="4464877"/>
              </a:xfrm>
              <a:prstGeom prst="rect">
                <a:avLst/>
              </a:prstGeom>
              <a:blipFill>
                <a:blip r:embed="rId4"/>
                <a:stretch>
                  <a:fillRect l="-935" t="-820" b="-1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40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treatment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534700"/>
            <a:ext cx="611626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Ablation procedure</a:t>
            </a:r>
            <a:endParaRPr lang="en-GB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noProof="0" dirty="0"/>
              <a:t>Specific atrial tissue of the </a:t>
            </a:r>
            <a:r>
              <a:rPr lang="en-GB" b="1" noProof="0" dirty="0">
                <a:solidFill>
                  <a:srgbClr val="002060"/>
                </a:solidFill>
              </a:rPr>
              <a:t>slow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pathway</a:t>
            </a:r>
            <a:r>
              <a:rPr lang="en-GB" noProof="0" dirty="0"/>
              <a:t> is </a:t>
            </a:r>
            <a:r>
              <a:rPr lang="en-GB" b="1" noProof="0" dirty="0">
                <a:solidFill>
                  <a:srgbClr val="002060"/>
                </a:solidFill>
              </a:rPr>
              <a:t>burned</a:t>
            </a:r>
            <a:r>
              <a:rPr lang="en-GB" noProof="0" dirty="0"/>
              <a:t> to </a:t>
            </a:r>
            <a:r>
              <a:rPr lang="en-GB" b="1" noProof="0" dirty="0">
                <a:solidFill>
                  <a:srgbClr val="002060"/>
                </a:solidFill>
              </a:rPr>
              <a:t>disrupt</a:t>
            </a:r>
            <a:r>
              <a:rPr lang="en-GB" noProof="0" dirty="0"/>
              <a:t> the </a:t>
            </a:r>
            <a:r>
              <a:rPr lang="en-GB" b="1" noProof="0" dirty="0">
                <a:solidFill>
                  <a:srgbClr val="002060"/>
                </a:solidFill>
              </a:rPr>
              <a:t>re-entrant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circuit</a:t>
            </a:r>
            <a:r>
              <a:rPr lang="en-GB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D723A5B-FC76-42B4-4ADC-834F80A8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D51091-0404-5158-00A0-88B7EA7F5C48}"/>
              </a:ext>
            </a:extLst>
          </p:cNvPr>
          <p:cNvSpPr/>
          <p:nvPr/>
        </p:nvSpPr>
        <p:spPr>
          <a:xfrm>
            <a:off x="1335251" y="2919608"/>
            <a:ext cx="4131563" cy="1703070"/>
          </a:xfrm>
          <a:prstGeom prst="roundRect">
            <a:avLst>
              <a:gd name="adj" fmla="val 1105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Clinical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Determining</a:t>
            </a:r>
            <a:r>
              <a:rPr lang="en-GB" noProof="0" dirty="0">
                <a:solidFill>
                  <a:schemeClr val="tx1"/>
                </a:solidFill>
              </a:rPr>
              <a:t> the </a:t>
            </a:r>
            <a:r>
              <a:rPr lang="en-GB" b="1" noProof="0" dirty="0">
                <a:solidFill>
                  <a:schemeClr val="tx1"/>
                </a:solidFill>
              </a:rPr>
              <a:t>area</a:t>
            </a:r>
            <a:r>
              <a:rPr lang="en-GB" noProof="0" dirty="0">
                <a:solidFill>
                  <a:schemeClr val="tx1"/>
                </a:solidFill>
              </a:rPr>
              <a:t> to ablate is </a:t>
            </a:r>
            <a:r>
              <a:rPr lang="en-GB" b="1" noProof="0" dirty="0">
                <a:solidFill>
                  <a:schemeClr val="tx1"/>
                </a:solidFill>
              </a:rPr>
              <a:t>difficult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Clinicians</a:t>
            </a:r>
            <a:r>
              <a:rPr lang="en-GB" noProof="0" dirty="0">
                <a:solidFill>
                  <a:schemeClr val="tx1"/>
                </a:solidFill>
              </a:rPr>
              <a:t> commonly can </a:t>
            </a:r>
            <a:r>
              <a:rPr lang="en-GB" b="1" noProof="0" dirty="0">
                <a:solidFill>
                  <a:schemeClr val="tx1"/>
                </a:solidFill>
              </a:rPr>
              <a:t>rely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r>
              <a:rPr lang="en-GB" b="1" noProof="0" dirty="0">
                <a:solidFill>
                  <a:schemeClr val="tx1"/>
                </a:solidFill>
              </a:rPr>
              <a:t>only</a:t>
            </a:r>
            <a:r>
              <a:rPr lang="en-GB" noProof="0" dirty="0">
                <a:solidFill>
                  <a:schemeClr val="tx1"/>
                </a:solidFill>
              </a:rPr>
              <a:t> on their own </a:t>
            </a:r>
            <a:r>
              <a:rPr lang="en-GB" b="1" noProof="0" dirty="0">
                <a:solidFill>
                  <a:schemeClr val="tx1"/>
                </a:solidFill>
              </a:rPr>
              <a:t>experience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endParaRPr lang="en-GB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43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0F57-B72C-B74B-C3A2-89694DBF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EA13ED6-7EA9-0DFF-036E-B39C19D9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47" y="1672626"/>
            <a:ext cx="2743200" cy="21479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435EAC4-4006-C355-D03F-70CC2F84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573EE9-FB47-69B3-F293-84009CE1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1A18504-C4D3-7020-D8CB-0AA883E14982}"/>
                  </a:ext>
                </a:extLst>
              </p:cNvPr>
              <p:cNvSpPr txBox="1"/>
              <p:nvPr/>
            </p:nvSpPr>
            <p:spPr>
              <a:xfrm>
                <a:off x="327389" y="1588078"/>
                <a:ext cx="6714542" cy="4810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/>
                  <a:t>Classifier that </a:t>
                </a:r>
                <a:r>
                  <a:rPr lang="en-US" b="1" dirty="0">
                    <a:solidFill>
                      <a:srgbClr val="002060"/>
                    </a:solidFill>
                  </a:rPr>
                  <a:t>finds</a:t>
                </a:r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002060"/>
                    </a:solidFill>
                  </a:rPr>
                  <a:t>optimal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hyperplane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maximizing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margin</a:t>
                </a:r>
                <a:r>
                  <a:rPr lang="en-US" dirty="0"/>
                  <a:t> between </a:t>
                </a:r>
                <a:r>
                  <a:rPr lang="en-US" b="1" dirty="0">
                    <a:solidFill>
                      <a:srgbClr val="002060"/>
                    </a:solidFill>
                  </a:rPr>
                  <a:t>classes</a:t>
                </a:r>
                <a:r>
                  <a:rPr lang="en-US" dirty="0"/>
                  <a:t>.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solidFill>
                      <a:srgbClr val="002060"/>
                    </a:solidFill>
                  </a:rPr>
                  <a:t>Decision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function</a:t>
                </a:r>
                <a:r>
                  <a:rPr lang="en-US" dirty="0"/>
                  <a:t>:</a:t>
                </a:r>
                <a:endParaRPr lang="en-US" noProof="0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1" i="1" noProof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GB" noProof="0" dirty="0"/>
              </a:p>
              <a:p>
                <a:pPr>
                  <a:spcBef>
                    <a:spcPts val="600"/>
                  </a:spcBef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noProof="0" dirty="0"/>
                  <a:t> are the learned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noProof="0" dirty="0"/>
                  <a:t> is the class label,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noProof="0" dirty="0"/>
                  <a:t> is the bias term.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it-IT" b="1" i="1" noProof="0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noProof="0" dirty="0"/>
                  <a:t> is the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kernel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2060"/>
                    </a:solidFill>
                  </a:rPr>
                  <a:t>function</a:t>
                </a:r>
                <a:r>
                  <a:rPr lang="en-GB" dirty="0"/>
                  <a:t>, used to embed data to make them linearly separable. </a:t>
                </a: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00B050"/>
                    </a:solidFill>
                  </a:rPr>
                  <a:t>Pros: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Handles non-linear relationships between features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Cons: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Requires careful tuning (kernel parameters, regularization)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Less explainable </a:t>
                </a:r>
                <a:endParaRPr lang="en-GB" noProof="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1A18504-C4D3-7020-D8CB-0AA883E14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9" y="1588078"/>
                <a:ext cx="6714542" cy="4810804"/>
              </a:xfrm>
              <a:prstGeom prst="rect">
                <a:avLst/>
              </a:prstGeom>
              <a:blipFill>
                <a:blip r:embed="rId4"/>
                <a:stretch>
                  <a:fillRect l="-817" t="-760" b="-11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ata classification using kernel">
            <a:extLst>
              <a:ext uri="{FF2B5EF4-FFF2-40B4-BE49-F238E27FC236}">
                <a16:creationId xmlns:a16="http://schemas.microsoft.com/office/drawing/2014/main" id="{F83CBE91-B502-B075-FB27-7600581C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9" y="4420725"/>
            <a:ext cx="4229541" cy="152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5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noProof="0" dirty="0"/>
              <a:t>Comments on confusion matrix and metrics:</a:t>
            </a:r>
          </a:p>
          <a:p>
            <a:r>
              <a:rPr lang="en-GB" sz="1600" noProof="0" dirty="0"/>
              <a:t>Indifferent signals have good performance</a:t>
            </a:r>
          </a:p>
          <a:p>
            <a:r>
              <a:rPr lang="en-GB" sz="1600" noProof="0" dirty="0"/>
              <a:t>Effective signals suffer of bad precision but sufficient recall </a:t>
            </a:r>
          </a:p>
          <a:p>
            <a:r>
              <a:rPr lang="en-GB" sz="1600" noProof="0" dirty="0"/>
              <a:t>Dangerous signals suffer of both low precision and recall</a:t>
            </a:r>
          </a:p>
          <a:p>
            <a:endParaRPr lang="en-GB" sz="1600" noProof="0" dirty="0"/>
          </a:p>
          <a:p>
            <a:r>
              <a:rPr lang="en-GB" sz="1600" noProof="0" dirty="0"/>
              <a:t>There are 11 dangerous signals classified as effective and 139 indifferent classified as effective (very critical scenario)</a:t>
            </a:r>
          </a:p>
          <a:p>
            <a:r>
              <a:rPr lang="en-GB" sz="1600" noProof="0" dirty="0"/>
              <a:t>There are 44 indifferent signals recognized as dangerous (acceptable scenario) </a:t>
            </a:r>
          </a:p>
          <a:p>
            <a:r>
              <a:rPr lang="en-GB" sz="1600" noProof="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968828" y="274331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050" noProof="0" dirty="0"/>
              <a:t>Comments on confusion matrix and metrics:</a:t>
            </a:r>
          </a:p>
          <a:p>
            <a:r>
              <a:rPr lang="en-GB" sz="1050" noProof="0" dirty="0"/>
              <a:t>Indifferent signals have good performance</a:t>
            </a:r>
          </a:p>
          <a:p>
            <a:r>
              <a:rPr lang="en-GB" sz="1050" noProof="0" dirty="0"/>
              <a:t>Effective signals suffer of bad precision and low recall</a:t>
            </a:r>
          </a:p>
          <a:p>
            <a:r>
              <a:rPr lang="en-GB" sz="1050" noProof="0" dirty="0"/>
              <a:t>Dangerous signals suffer of both low precision and recall</a:t>
            </a:r>
          </a:p>
          <a:p>
            <a:endParaRPr lang="en-GB" sz="1050" noProof="0" dirty="0"/>
          </a:p>
          <a:p>
            <a:r>
              <a:rPr lang="en-GB" sz="1050" noProof="0" dirty="0"/>
              <a:t>9 dangerous signals classified as effective and 70 effective signals recognized as indifferent (very critical scenario)</a:t>
            </a:r>
          </a:p>
          <a:p>
            <a:r>
              <a:rPr lang="en-GB" sz="1050" noProof="0" dirty="0"/>
              <a:t>51 indifferent signals recognized as dangerous (acceptable scenario) </a:t>
            </a:r>
          </a:p>
          <a:p>
            <a:r>
              <a:rPr lang="en-GB" sz="1050" noProof="0" dirty="0"/>
              <a:t>21 dangerous signals classified as indifferent (risky scenario)</a:t>
            </a:r>
          </a:p>
          <a:p>
            <a:pPr marL="0" indent="0">
              <a:buNone/>
            </a:pPr>
            <a:endParaRPr lang="en-GB" sz="105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i="1" noProof="0" dirty="0"/>
              <a:t>Cross entropy impurity measure</a:t>
            </a:r>
          </a:p>
          <a:p>
            <a:r>
              <a:rPr lang="en-GB" sz="1100" i="1" noProof="0" dirty="0"/>
              <a:t>Depth tuned on weighted f1-score</a:t>
            </a:r>
          </a:p>
          <a:p>
            <a:pPr marL="0" indent="0">
              <a:buNone/>
            </a:pPr>
            <a:endParaRPr lang="en-GB" sz="11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100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8888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Despite the good number of effective and dangerous signals correctly identified, there are: </a:t>
            </a:r>
          </a:p>
          <a:p>
            <a:pPr lvl="1"/>
            <a:r>
              <a:rPr lang="en-GB" sz="1200" noProof="0" dirty="0"/>
              <a:t>8 dangerous signals recognized as effective and 175 effective signals predicted as indifferent (critical scenario, same as done by the knowledge-based classifier)</a:t>
            </a:r>
          </a:p>
          <a:p>
            <a:pPr lvl="1"/>
            <a:r>
              <a:rPr lang="en-GB" sz="1200" noProof="0" dirty="0"/>
              <a:t>71 dangerous signals recognized as indifferent (acceptable)</a:t>
            </a:r>
          </a:p>
          <a:p>
            <a:pPr lvl="1"/>
            <a:r>
              <a:rPr lang="en-GB" sz="1200" noProof="0" dirty="0"/>
              <a:t>20 indifferent signals recognized as dangerous (risky)</a:t>
            </a:r>
          </a:p>
          <a:p>
            <a:pPr lvl="1"/>
            <a:endParaRPr lang="en-GB" sz="900" noProof="0" dirty="0"/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Multinomial classification</a:t>
            </a:r>
          </a:p>
          <a:p>
            <a:r>
              <a:rPr lang="en-GB" sz="1200" i="1" noProof="0" dirty="0"/>
              <a:t>1000 maximum iterations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7745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Performance overall improves:</a:t>
            </a:r>
          </a:p>
          <a:p>
            <a:pPr lvl="1"/>
            <a:r>
              <a:rPr lang="en-GB" sz="1200" noProof="0" dirty="0"/>
              <a:t>Highest f1-score levels</a:t>
            </a:r>
          </a:p>
          <a:p>
            <a:pPr lvl="1"/>
            <a:r>
              <a:rPr lang="en-GB" sz="1200" noProof="0" dirty="0"/>
              <a:t>Still a considerable number of misclassified signals into each class</a:t>
            </a:r>
          </a:p>
          <a:p>
            <a:r>
              <a:rPr lang="en-GB" sz="1200" noProof="0" dirty="0"/>
              <a:t>Lowest number of dangerous signals classified as effective</a:t>
            </a:r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Gaussian kernel</a:t>
            </a:r>
          </a:p>
          <a:p>
            <a:r>
              <a:rPr lang="en-GB" sz="1200" i="1" noProof="0" dirty="0"/>
              <a:t>C value tuned on f1-score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project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8034612" y="3058825"/>
            <a:ext cx="3895176" cy="14642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coming from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noProof="0" dirty="0"/>
              <a:t> areas </a:t>
            </a:r>
            <a:r>
              <a:rPr lang="en-GB" sz="2000" noProof="0" dirty="0"/>
              <a:t>for ablation.</a:t>
            </a:r>
            <a:endParaRPr lang="en-GB" sz="2000" noProof="0" dirty="0">
              <a:solidFill>
                <a:schemeClr val="tx1"/>
              </a:solidFill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5F397FA-E783-40E1-8132-B72B96275FBB}"/>
              </a:ext>
            </a:extLst>
          </p:cNvPr>
          <p:cNvGrpSpPr/>
          <p:nvPr/>
        </p:nvGrpSpPr>
        <p:grpSpPr>
          <a:xfrm>
            <a:off x="1" y="1551354"/>
            <a:ext cx="7683063" cy="4477016"/>
            <a:chOff x="11325" y="1762017"/>
            <a:chExt cx="7935250" cy="44770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CAB584-1010-67F7-6D8A-A47D96381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11325" y="2610523"/>
              <a:ext cx="2921988" cy="259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ttore a gomito 4">
              <a:extLst>
                <a:ext uri="{FF2B5EF4-FFF2-40B4-BE49-F238E27FC236}">
                  <a16:creationId xmlns:a16="http://schemas.microsoft.com/office/drawing/2014/main" id="{F819C0F0-34A4-06FB-024E-E8D69D0B42C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511893" y="2458349"/>
              <a:ext cx="1547644" cy="149008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Connettore a gomito 6">
              <a:extLst>
                <a:ext uri="{FF2B5EF4-FFF2-40B4-BE49-F238E27FC236}">
                  <a16:creationId xmlns:a16="http://schemas.microsoft.com/office/drawing/2014/main" id="{664B3B53-AE63-6A05-E16B-6A15CACE19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595841" y="4001605"/>
              <a:ext cx="1463696" cy="95258"/>
            </a:xfrm>
            <a:prstGeom prst="bentConnector3">
              <a:avLst>
                <a:gd name="adj1" fmla="val 10211"/>
              </a:avLst>
            </a:prstGeom>
            <a:ln w="38100">
              <a:solidFill>
                <a:schemeClr val="accent6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Connettore a gomito 7">
              <a:extLst>
                <a:ext uri="{FF2B5EF4-FFF2-40B4-BE49-F238E27FC236}">
                  <a16:creationId xmlns:a16="http://schemas.microsoft.com/office/drawing/2014/main" id="{9803C639-C55D-870E-904B-28D9F7E5559C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747939" y="4233077"/>
              <a:ext cx="1404122" cy="1215124"/>
            </a:xfrm>
            <a:prstGeom prst="bentConnector2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BCDB2511-5283-F698-9463-A31CAE64C795}"/>
                </a:ext>
              </a:extLst>
            </p:cNvPr>
            <p:cNvSpPr/>
            <p:nvPr/>
          </p:nvSpPr>
          <p:spPr>
            <a:xfrm>
              <a:off x="6726615" y="2305441"/>
              <a:ext cx="1219960" cy="30581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Indifferent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226ABB6-9059-D2F7-EC8C-98764B636555}"/>
                </a:ext>
              </a:extLst>
            </p:cNvPr>
            <p:cNvSpPr/>
            <p:nvPr/>
          </p:nvSpPr>
          <p:spPr>
            <a:xfrm>
              <a:off x="6726615" y="5394653"/>
              <a:ext cx="1219960" cy="3058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Dangerous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32626168-6500-0DD1-F727-45A8AD1F5522}"/>
                </a:ext>
              </a:extLst>
            </p:cNvPr>
            <p:cNvSpPr/>
            <p:nvPr/>
          </p:nvSpPr>
          <p:spPr>
            <a:xfrm>
              <a:off x="6726615" y="3850047"/>
              <a:ext cx="1219960" cy="30581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Effective</a:t>
              </a:r>
            </a:p>
          </p:txBody>
        </p:sp>
        <p:pic>
          <p:nvPicPr>
            <p:cNvPr id="20" name="Immagine 19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1B6134D1-4641-66BF-4247-58187570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3" t="7416" r="52187" b="63666"/>
            <a:stretch/>
          </p:blipFill>
          <p:spPr>
            <a:xfrm>
              <a:off x="3059537" y="3305273"/>
              <a:ext cx="3510449" cy="1392663"/>
            </a:xfrm>
            <a:prstGeom prst="rect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21" name="Immagine 20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FF824244-48B0-6F0D-FD36-D2E098FE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2" t="7601" r="52462" b="63344"/>
            <a:stretch/>
          </p:blipFill>
          <p:spPr>
            <a:xfrm>
              <a:off x="3057562" y="4846369"/>
              <a:ext cx="3510449" cy="1392664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2" name="Immagine 21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DEB2DA34-D9A8-9993-818B-AF9EA947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5" t="7046" r="52346" b="63252"/>
            <a:stretch/>
          </p:blipFill>
          <p:spPr>
            <a:xfrm>
              <a:off x="3059537" y="1762017"/>
              <a:ext cx="3510449" cy="1392663"/>
            </a:xfrm>
            <a:prstGeom prst="rect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B9EB-E384-AD37-CC01-BB8BF0C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DDF6D-E24D-76A7-19FC-9C1149ED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workflow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52BA4-CAB3-A046-D338-EFA23CE0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7F68D024-236D-9663-4D1A-A13D6E3DEB8F}"/>
              </a:ext>
            </a:extLst>
          </p:cNvPr>
          <p:cNvSpPr/>
          <p:nvPr/>
        </p:nvSpPr>
        <p:spPr>
          <a:xfrm>
            <a:off x="436244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Dataset 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E848E93A-9BEE-4467-2099-448E9B04E2CC}"/>
              </a:ext>
            </a:extLst>
          </p:cNvPr>
          <p:cNvSpPr/>
          <p:nvPr/>
        </p:nvSpPr>
        <p:spPr>
          <a:xfrm>
            <a:off x="3318510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6313DCD-D038-E005-8C56-D097035F9F28}"/>
              </a:ext>
            </a:extLst>
          </p:cNvPr>
          <p:cNvSpPr/>
          <p:nvPr/>
        </p:nvSpPr>
        <p:spPr>
          <a:xfrm>
            <a:off x="6339842" y="3304087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13" name="Freccia a gallone 12">
            <a:extLst>
              <a:ext uri="{FF2B5EF4-FFF2-40B4-BE49-F238E27FC236}">
                <a16:creationId xmlns:a16="http://schemas.microsoft.com/office/drawing/2014/main" id="{A9644981-BB94-9588-5769-F150517F0F81}"/>
              </a:ext>
            </a:extLst>
          </p:cNvPr>
          <p:cNvSpPr/>
          <p:nvPr/>
        </p:nvSpPr>
        <p:spPr>
          <a:xfrm>
            <a:off x="9222108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Performance assessment</a:t>
            </a:r>
          </a:p>
        </p:txBody>
      </p:sp>
    </p:spTree>
    <p:extLst>
      <p:ext uri="{BB962C8B-B14F-4D97-AF65-F5344CB8AC3E}">
        <p14:creationId xmlns:p14="http://schemas.microsoft.com/office/powerpoint/2010/main" val="240621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11325" y="2610523"/>
            <a:ext cx="2921988" cy="25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1924" y="2458349"/>
            <a:ext cx="2056366" cy="13593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21924" y="4001605"/>
            <a:ext cx="2056366" cy="181790"/>
          </a:xfrm>
          <a:prstGeom prst="bentConnector3">
            <a:avLst>
              <a:gd name="adj1" fmla="val 6659"/>
            </a:avLst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51949" y="4092500"/>
            <a:ext cx="1824366" cy="1450201"/>
          </a:xfrm>
          <a:prstGeom prst="bentConnector3">
            <a:avLst>
              <a:gd name="adj1" fmla="val 4429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57" idx="0"/>
          </p:cNvCxnSpPr>
          <p:nvPr/>
        </p:nvCxnSpPr>
        <p:spPr>
          <a:xfrm>
            <a:off x="8565328" y="2458348"/>
            <a:ext cx="2004748" cy="674830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7345368" y="230544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1" idx="3"/>
            <a:endCxn id="57" idx="2"/>
          </p:cNvCxnSpPr>
          <p:nvPr/>
        </p:nvCxnSpPr>
        <p:spPr>
          <a:xfrm flipV="1">
            <a:off x="8565328" y="4870030"/>
            <a:ext cx="2004748" cy="677530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 flipV="1">
            <a:off x="8565328" y="4001604"/>
            <a:ext cx="1071599" cy="135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7345368" y="5394653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7345368" y="3850047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636927" y="3133178"/>
            <a:ext cx="1866298" cy="173685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noProof="0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noisy</a:t>
            </a:r>
            <a:r>
              <a:rPr lang="en-GB" sz="1200" noProof="0" dirty="0">
                <a:solidFill>
                  <a:schemeClr val="tx1"/>
                </a:solidFill>
              </a:rPr>
              <a:t> traces (subject 2 removal)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doubled</a:t>
            </a:r>
            <a:r>
              <a:rPr lang="en-GB" sz="1200" noProof="0" dirty="0">
                <a:solidFill>
                  <a:schemeClr val="tx1"/>
                </a:solidFill>
              </a:rPr>
              <a:t> subject (subject 5)  and signals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noProof="0" dirty="0">
                <a:solidFill>
                  <a:schemeClr val="tx1"/>
                </a:solidFill>
              </a:rPr>
              <a:t>Traces </a:t>
            </a:r>
            <a:r>
              <a:rPr lang="en-GB" sz="1200" b="1" noProof="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7378261" y="2690134"/>
            <a:ext cx="1154175" cy="46319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 (78,3%)</a:t>
            </a:r>
            <a:endParaRPr lang="en-GB" sz="12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7378261" y="5782566"/>
            <a:ext cx="1154174" cy="4596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 (10,6%)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7378262" y="4232561"/>
            <a:ext cx="1154174" cy="463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 (11,1%) 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4827211" y="1434827"/>
            <a:ext cx="1208656" cy="2518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12 subjects</a:t>
            </a:r>
          </a:p>
        </p:txBody>
      </p:sp>
      <p:pic>
        <p:nvPicPr>
          <p:cNvPr id="13" name="Immagine 12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C4F1CF34-0698-98F3-DA6E-53E3C0F75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7416" r="52187" b="63666"/>
          <a:stretch/>
        </p:blipFill>
        <p:spPr>
          <a:xfrm>
            <a:off x="3678290" y="3305273"/>
            <a:ext cx="3510449" cy="1392663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Immagine 18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09FB8A9C-8684-C6D1-E47D-056848F38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7601" r="52462" b="63344"/>
          <a:stretch/>
        </p:blipFill>
        <p:spPr>
          <a:xfrm>
            <a:off x="3676315" y="4846369"/>
            <a:ext cx="3510449" cy="139266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D0BE6BAF-6974-F061-A0B1-E0C9D00F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7046" r="52346" b="63252"/>
          <a:stretch/>
        </p:blipFill>
        <p:spPr>
          <a:xfrm>
            <a:off x="3678290" y="1762017"/>
            <a:ext cx="3510449" cy="1392663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57B8-0EAE-0F01-874D-4E3A0FB1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BE805-2000-D0FC-5743-6414FD72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preprocessing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2ACB35-F4C6-83AC-F71F-266104A1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2E49152-7DF7-2DF3-928C-072DC420CDE0}"/>
              </a:ext>
            </a:extLst>
          </p:cNvPr>
          <p:cNvSpPr/>
          <p:nvPr/>
        </p:nvSpPr>
        <p:spPr>
          <a:xfrm>
            <a:off x="4977919" y="1461182"/>
            <a:ext cx="2236161" cy="31345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Filtering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8D730D3-07A8-52E6-DE56-5C0C7B0A8684}"/>
              </a:ext>
            </a:extLst>
          </p:cNvPr>
          <p:cNvSpPr/>
          <p:nvPr/>
        </p:nvSpPr>
        <p:spPr>
          <a:xfrm>
            <a:off x="3350888" y="2004174"/>
            <a:ext cx="182835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Synthetic environment validation on ECG 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DDEC826-72DD-5462-3A63-8A3BC4249587}"/>
              </a:ext>
            </a:extLst>
          </p:cNvPr>
          <p:cNvGrpSpPr/>
          <p:nvPr/>
        </p:nvGrpSpPr>
        <p:grpSpPr>
          <a:xfrm>
            <a:off x="585487" y="1811345"/>
            <a:ext cx="2236161" cy="1308074"/>
            <a:chOff x="585487" y="2029523"/>
            <a:chExt cx="2236161" cy="1308074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22DEA4AD-261C-58C3-E4AA-F8CF0DC94718}"/>
                </a:ext>
              </a:extLst>
            </p:cNvPr>
            <p:cNvSpPr/>
            <p:nvPr/>
          </p:nvSpPr>
          <p:spPr>
            <a:xfrm>
              <a:off x="585487" y="2029523"/>
              <a:ext cx="2236161" cy="53254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(3-60Hz)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79DA9C95-BE84-ECB0-BDF1-09DBDE963F13}"/>
                </a:ext>
              </a:extLst>
            </p:cNvPr>
            <p:cNvSpPr/>
            <p:nvPr/>
          </p:nvSpPr>
          <p:spPr>
            <a:xfrm>
              <a:off x="585487" y="2618874"/>
              <a:ext cx="2236161" cy="7187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+ DWT thresholding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923EF87-7D34-6681-07F4-8D6BB379D6E3}"/>
              </a:ext>
            </a:extLst>
          </p:cNvPr>
          <p:cNvSpPr/>
          <p:nvPr/>
        </p:nvSpPr>
        <p:spPr>
          <a:xfrm>
            <a:off x="5723668" y="2099791"/>
            <a:ext cx="1278438" cy="66296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Zero phase band pass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F846755-8564-88D5-CE82-8F40DC2A436D}"/>
              </a:ext>
            </a:extLst>
          </p:cNvPr>
          <p:cNvSpPr/>
          <p:nvPr/>
        </p:nvSpPr>
        <p:spPr>
          <a:xfrm>
            <a:off x="7546528" y="2004174"/>
            <a:ext cx="127843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AVNRT data evaluation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" name="Immagine 30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37B9CED-6561-F491-E57F-1D034B33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 r="6198"/>
          <a:stretch/>
        </p:blipFill>
        <p:spPr>
          <a:xfrm>
            <a:off x="9116060" y="1681053"/>
            <a:ext cx="2976880" cy="2105496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BB5B622-D9D0-17D9-4206-096138519902}"/>
              </a:ext>
            </a:extLst>
          </p:cNvPr>
          <p:cNvSpPr/>
          <p:nvPr/>
        </p:nvSpPr>
        <p:spPr>
          <a:xfrm rot="16200000">
            <a:off x="534587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74A1AB-D6A8-7944-617A-B82F9330AB2B}"/>
              </a:ext>
            </a:extLst>
          </p:cNvPr>
          <p:cNvSpPr/>
          <p:nvPr/>
        </p:nvSpPr>
        <p:spPr>
          <a:xfrm rot="16200000">
            <a:off x="2973097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9FA567D3-855C-472C-572E-B97C929DA89E}"/>
              </a:ext>
            </a:extLst>
          </p:cNvPr>
          <p:cNvSpPr/>
          <p:nvPr/>
        </p:nvSpPr>
        <p:spPr>
          <a:xfrm rot="16200000">
            <a:off x="716873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0901C3-E96D-E5FE-1D4A-D3C78A3FECD9}"/>
              </a:ext>
            </a:extLst>
          </p:cNvPr>
          <p:cNvGrpSpPr/>
          <p:nvPr/>
        </p:nvGrpSpPr>
        <p:grpSpPr>
          <a:xfrm>
            <a:off x="585487" y="3846496"/>
            <a:ext cx="11507453" cy="1699835"/>
            <a:chOff x="585487" y="3846496"/>
            <a:chExt cx="11507453" cy="1699835"/>
          </a:xfrm>
        </p:grpSpPr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0BBFDCC-2EA9-B11F-F4A1-519ECBE32BC3}"/>
                </a:ext>
              </a:extLst>
            </p:cNvPr>
            <p:cNvSpPr/>
            <p:nvPr/>
          </p:nvSpPr>
          <p:spPr>
            <a:xfrm>
              <a:off x="4977918" y="3846496"/>
              <a:ext cx="2236161" cy="3134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28575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rgbClr val="002060"/>
                  </a:solidFill>
                </a:rPr>
                <a:t>Spectrum evaluation</a:t>
              </a:r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99009B2D-5F0F-87AA-45FC-B868677488F5}"/>
                </a:ext>
              </a:extLst>
            </p:cNvPr>
            <p:cNvSpPr/>
            <p:nvPr/>
          </p:nvSpPr>
          <p:spPr>
            <a:xfrm>
              <a:off x="3350888" y="4436794"/>
              <a:ext cx="182835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Synthetic environment validation on ECG </a:t>
              </a: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9CD7ECD-B3B9-112D-04E0-386122C6B9AB}"/>
                </a:ext>
              </a:extLst>
            </p:cNvPr>
            <p:cNvGrpSpPr/>
            <p:nvPr/>
          </p:nvGrpSpPr>
          <p:grpSpPr>
            <a:xfrm>
              <a:off x="585487" y="4392618"/>
              <a:ext cx="2236161" cy="1153713"/>
              <a:chOff x="585487" y="1974279"/>
              <a:chExt cx="2236161" cy="1153713"/>
            </a:xfrm>
          </p:grpSpPr>
          <p:sp>
            <p:nvSpPr>
              <p:cNvPr id="47" name="Rettangolo con angoli arrotondati 46">
                <a:extLst>
                  <a:ext uri="{FF2B5EF4-FFF2-40B4-BE49-F238E27FC236}">
                    <a16:creationId xmlns:a16="http://schemas.microsoft.com/office/drawing/2014/main" id="{1652078C-5178-C198-CE24-0EB2B999016F}"/>
                  </a:ext>
                </a:extLst>
              </p:cNvPr>
              <p:cNvSpPr/>
              <p:nvPr/>
            </p:nvSpPr>
            <p:spPr>
              <a:xfrm>
                <a:off x="585487" y="1974279"/>
                <a:ext cx="2236161" cy="74844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accent5">
                        <a:lumMod val="50000"/>
                      </a:schemeClr>
                    </a:solidFill>
                  </a:rPr>
                  <a:t>Non-Parametric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Spectrogram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Welch spectrogram </a:t>
                </a:r>
                <a:endParaRPr lang="en-GB" sz="1400" noProof="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ttangolo con angoli arrotondati 47">
                <a:extLst>
                  <a:ext uri="{FF2B5EF4-FFF2-40B4-BE49-F238E27FC236}">
                    <a16:creationId xmlns:a16="http://schemas.microsoft.com/office/drawing/2014/main" id="{25C93E77-0CB6-1910-5BFD-33EBA1D456FB}"/>
                  </a:ext>
                </a:extLst>
              </p:cNvPr>
              <p:cNvSpPr/>
              <p:nvPr/>
            </p:nvSpPr>
            <p:spPr>
              <a:xfrm>
                <a:off x="585487" y="2828480"/>
                <a:ext cx="2236161" cy="29951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Parametric (AR)</a:t>
                </a:r>
              </a:p>
            </p:txBody>
          </p:sp>
        </p:grp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5021E887-DFD8-0592-5812-C17E7183AC04}"/>
                </a:ext>
              </a:extLst>
            </p:cNvPr>
            <p:cNvSpPr/>
            <p:nvPr/>
          </p:nvSpPr>
          <p:spPr>
            <a:xfrm>
              <a:off x="5723668" y="4582160"/>
              <a:ext cx="1278438" cy="5634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accent5">
                      <a:lumMod val="50000"/>
                    </a:schemeClr>
                  </a:solidFill>
                </a:rPr>
                <a:t>Non -Parametric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6A1925DE-54B1-DC17-CB50-52E1CC7141FC}"/>
                </a:ext>
              </a:extLst>
            </p:cNvPr>
            <p:cNvSpPr/>
            <p:nvPr/>
          </p:nvSpPr>
          <p:spPr>
            <a:xfrm>
              <a:off x="7546528" y="4436794"/>
              <a:ext cx="127843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AVNRT data evaluation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2" name="Freccia in giù 51">
              <a:extLst>
                <a:ext uri="{FF2B5EF4-FFF2-40B4-BE49-F238E27FC236}">
                  <a16:creationId xmlns:a16="http://schemas.microsoft.com/office/drawing/2014/main" id="{36049FB8-4A20-B69F-FF4D-FF0DBAAF594C}"/>
                </a:ext>
              </a:extLst>
            </p:cNvPr>
            <p:cNvSpPr/>
            <p:nvPr/>
          </p:nvSpPr>
          <p:spPr>
            <a:xfrm rot="16200000">
              <a:off x="534587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3" name="Freccia in giù 52">
              <a:extLst>
                <a:ext uri="{FF2B5EF4-FFF2-40B4-BE49-F238E27FC236}">
                  <a16:creationId xmlns:a16="http://schemas.microsoft.com/office/drawing/2014/main" id="{74BDA002-9611-3E86-FA41-B6612C1A3588}"/>
                </a:ext>
              </a:extLst>
            </p:cNvPr>
            <p:cNvSpPr/>
            <p:nvPr/>
          </p:nvSpPr>
          <p:spPr>
            <a:xfrm rot="16200000">
              <a:off x="2973097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4" name="Freccia in giù 53">
              <a:extLst>
                <a:ext uri="{FF2B5EF4-FFF2-40B4-BE49-F238E27FC236}">
                  <a16:creationId xmlns:a16="http://schemas.microsoft.com/office/drawing/2014/main" id="{C8B0143F-C4FA-5211-B767-898579107F38}"/>
                </a:ext>
              </a:extLst>
            </p:cNvPr>
            <p:cNvSpPr/>
            <p:nvPr/>
          </p:nvSpPr>
          <p:spPr>
            <a:xfrm rot="16200000">
              <a:off x="716873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58" name="Immagine 57" descr="Immagine che contiene testo, diagramma, line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814F8D9-0EAB-E818-4C9C-40F2818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0" t="7728" r="50666" b="62738"/>
            <a:stretch/>
          </p:blipFill>
          <p:spPr>
            <a:xfrm>
              <a:off x="9116060" y="4286759"/>
              <a:ext cx="2976880" cy="1154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8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extraction: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817888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693920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514072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944408" y="3251755"/>
            <a:ext cx="2499832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4846083" y="3251755"/>
            <a:ext cx="2499830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4006029" y="732846"/>
            <a:ext cx="303910" cy="3876033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720856" y="4110056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2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2873020" y="4467714"/>
            <a:ext cx="2499830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772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3D128F5-30C1-F313-BA08-AA01357726A2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C00000"/>
                </a:solidFill>
              </a:rPr>
              <a:t>56 features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C1FBF02-7DBD-F637-02E6-009974C246B8}"/>
              </a:ext>
            </a:extLst>
          </p:cNvPr>
          <p:cNvSpPr/>
          <p:nvPr/>
        </p:nvSpPr>
        <p:spPr>
          <a:xfrm>
            <a:off x="8670316" y="3251755"/>
            <a:ext cx="2491670" cy="59310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630-3B90-2F94-586D-B43E5012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7916B1-048C-1713-81DE-79FA93B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D5762B-6095-67EC-E2C9-D7385FBD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DB465CA-FBB8-131F-E789-3B22886E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6" y="2870721"/>
            <a:ext cx="4957875" cy="2660904"/>
          </a:xfrm>
          <a:ln w="19050"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800" b="1" noProof="0" dirty="0">
                <a:solidFill>
                  <a:srgbClr val="C00000"/>
                </a:solidFill>
              </a:rPr>
              <a:t>Active areas determination pipeline</a:t>
            </a:r>
          </a:p>
          <a:p>
            <a:pPr>
              <a:buFont typeface="+mj-lt"/>
              <a:buAutoNum type="arabicPeriod"/>
            </a:pPr>
            <a:r>
              <a:rPr lang="en-GB" sz="1600" b="1" dirty="0"/>
              <a:t>Envelope evaluation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Envelope derivative computing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Derivative thresholding</a:t>
            </a:r>
            <a:r>
              <a:rPr lang="en-GB" sz="1600" noProof="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Active areas time thresholds definition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endParaRPr lang="en-GB" sz="500" noProof="0" dirty="0"/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4C8E3CF-54C8-9FCB-37CA-5B767670D515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</p:spTree>
    <p:extLst>
      <p:ext uri="{BB962C8B-B14F-4D97-AF65-F5344CB8AC3E}">
        <p14:creationId xmlns:p14="http://schemas.microsoft.com/office/powerpoint/2010/main" val="278898330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16425</TotalTime>
  <Words>3468</Words>
  <Application>Microsoft Office PowerPoint</Application>
  <PresentationFormat>Widescreen</PresentationFormat>
  <Paragraphs>494</Paragraphs>
  <Slides>34</Slides>
  <Notes>34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AVNRT: pathology recap</vt:lpstr>
      <vt:lpstr>AVNRT: treatment</vt:lpstr>
      <vt:lpstr>Aim of the project</vt:lpstr>
      <vt:lpstr>Project workflow</vt:lpstr>
      <vt:lpstr>Dataset</vt:lpstr>
      <vt:lpstr>Data preprocessing</vt:lpstr>
      <vt:lpstr>Feature extraction: overview</vt:lpstr>
      <vt:lpstr>Envelope definition</vt:lpstr>
      <vt:lpstr>Examples of features</vt:lpstr>
      <vt:lpstr>Template matching definition </vt:lpstr>
      <vt:lpstr>Examples of features </vt:lpstr>
      <vt:lpstr>Short-time Fourier Transformation features</vt:lpstr>
      <vt:lpstr>Examples of features</vt:lpstr>
      <vt:lpstr>Literature inspired features</vt:lpstr>
      <vt:lpstr>Classification approaches</vt:lpstr>
      <vt:lpstr>Knowledge based classifier </vt:lpstr>
      <vt:lpstr>Machine learning approaches</vt:lpstr>
      <vt:lpstr>Classification performance assessment </vt:lpstr>
      <vt:lpstr>Results: model comparison</vt:lpstr>
      <vt:lpstr>Results: feature importance</vt:lpstr>
      <vt:lpstr>Conclusions</vt:lpstr>
      <vt:lpstr>Future works</vt:lpstr>
      <vt:lpstr>Conclusions</vt:lpstr>
      <vt:lpstr>Presentazione standard di PowerPoint</vt:lpstr>
      <vt:lpstr>Presentazione standard di PowerPoint</vt:lpstr>
      <vt:lpstr>A4: Features correlation analysis</vt:lpstr>
      <vt:lpstr>Tree classifier: key concepts</vt:lpstr>
      <vt:lpstr>Multinomial logistic regression: key concepts</vt:lpstr>
      <vt:lpstr>Support vector machine: key concepts</vt:lpstr>
      <vt:lpstr>A5: Knowledge based classifier performance</vt:lpstr>
      <vt:lpstr>A5: Tree classifier – optimal subset of features</vt:lpstr>
      <vt:lpstr>A5: MLR classifier – optimal subset of features</vt:lpstr>
      <vt:lpstr>A5: SVM classifier – optimal subset of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257</cp:revision>
  <dcterms:created xsi:type="dcterms:W3CDTF">2024-05-22T12:11:36Z</dcterms:created>
  <dcterms:modified xsi:type="dcterms:W3CDTF">2025-03-19T17:28:21Z</dcterms:modified>
</cp:coreProperties>
</file>